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8" r:id="rId2"/>
    <p:sldMasterId id="2147483670" r:id="rId3"/>
    <p:sldMasterId id="2147483666" r:id="rId4"/>
    <p:sldMasterId id="2147483675" r:id="rId5"/>
    <p:sldMasterId id="2147483677" r:id="rId6"/>
  </p:sldMasterIdLst>
  <p:notesMasterIdLst>
    <p:notesMasterId r:id="rId21"/>
  </p:notesMasterIdLst>
  <p:handoutMasterIdLst>
    <p:handoutMasterId r:id="rId22"/>
  </p:handoutMasterIdLst>
  <p:sldIdLst>
    <p:sldId id="3844" r:id="rId7"/>
    <p:sldId id="3841" r:id="rId8"/>
    <p:sldId id="595" r:id="rId9"/>
    <p:sldId id="3856" r:id="rId10"/>
    <p:sldId id="3855" r:id="rId11"/>
    <p:sldId id="3846" r:id="rId12"/>
    <p:sldId id="3847" r:id="rId13"/>
    <p:sldId id="3848" r:id="rId14"/>
    <p:sldId id="3842" r:id="rId15"/>
    <p:sldId id="3849" r:id="rId16"/>
    <p:sldId id="3850" r:id="rId17"/>
    <p:sldId id="3852" r:id="rId18"/>
    <p:sldId id="3854" r:id="rId19"/>
    <p:sldId id="259" r:id="rId20"/>
  </p:sldIdLst>
  <p:sldSz cx="12195175" cy="6859588"/>
  <p:notesSz cx="6858000" cy="9144000"/>
  <p:defaultTex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userDrawn="1">
          <p15:clr>
            <a:srgbClr val="A4A3A4"/>
          </p15:clr>
        </p15:guide>
        <p15:guide id="2" orient="horz" pos="104" userDrawn="1">
          <p15:clr>
            <a:srgbClr val="A4A3A4"/>
          </p15:clr>
        </p15:guide>
        <p15:guide id="3" orient="horz" pos="3976" userDrawn="1">
          <p15:clr>
            <a:srgbClr val="A4A3A4"/>
          </p15:clr>
        </p15:guide>
        <p15:guide id="4" orient="horz" pos="952" userDrawn="1">
          <p15:clr>
            <a:srgbClr val="A4A3A4"/>
          </p15:clr>
        </p15:guide>
        <p15:guide id="5" pos="367" userDrawn="1">
          <p15:clr>
            <a:srgbClr val="A4A3A4"/>
          </p15:clr>
        </p15:guide>
        <p15:guide id="6" pos="73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00B050"/>
    <a:srgbClr val="4F81BD"/>
    <a:srgbClr val="000000"/>
    <a:srgbClr val="A95007"/>
    <a:srgbClr val="10253F"/>
    <a:srgbClr val="1B1B1B"/>
    <a:srgbClr val="213A59"/>
    <a:srgbClr val="1B3049"/>
    <a:srgbClr val="305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96200" autoAdjust="0"/>
  </p:normalViewPr>
  <p:slideViewPr>
    <p:cSldViewPr snapToObjects="1">
      <p:cViewPr varScale="1">
        <p:scale>
          <a:sx n="100" d="100"/>
          <a:sy n="100" d="100"/>
        </p:scale>
        <p:origin x="52" y="300"/>
      </p:cViewPr>
      <p:guideLst>
        <p:guide orient="horz" pos="776"/>
        <p:guide orient="horz" pos="104"/>
        <p:guide orient="horz" pos="3976"/>
        <p:guide orient="horz" pos="952"/>
        <p:guide pos="367"/>
        <p:guide pos="733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p:cViewPr varScale="1">
        <p:scale>
          <a:sx n="79" d="100"/>
          <a:sy n="79" d="100"/>
        </p:scale>
        <p:origin x="394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E37AC6-CD63-43A6-A8AF-DA6897023C72}" type="datetimeFigureOut">
              <a:rPr lang="zh-CN" altLang="en-US" smtClean="0"/>
              <a:t>2024/11/4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B85BE-7573-414C-BEC9-C51CBD1DD4A9}" type="slidenum">
              <a:rPr lang="zh-CN" altLang="en-US" smtClean="0"/>
              <a:t>‹#›</a:t>
            </a:fld>
            <a:endParaRPr lang="zh-CN" altLang="en-US"/>
          </a:p>
        </p:txBody>
      </p:sp>
    </p:spTree>
    <p:extLst>
      <p:ext uri="{BB962C8B-B14F-4D97-AF65-F5344CB8AC3E}">
        <p14:creationId xmlns:p14="http://schemas.microsoft.com/office/powerpoint/2010/main" val="2366803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6B833-CC0C-4192-BAA8-F90E84ECE1E0}"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B75FB-51A4-4929-8D45-235B98165A5B}" type="slidenum">
              <a:rPr lang="en-US" smtClean="0"/>
              <a:t>‹#›</a:t>
            </a:fld>
            <a:endParaRPr lang="en-US"/>
          </a:p>
        </p:txBody>
      </p:sp>
    </p:spTree>
    <p:extLst>
      <p:ext uri="{BB962C8B-B14F-4D97-AF65-F5344CB8AC3E}">
        <p14:creationId xmlns:p14="http://schemas.microsoft.com/office/powerpoint/2010/main" val="268380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B75FB-51A4-4929-8D45-235B98165A5B}" type="slidenum">
              <a:rPr lang="en-US" smtClean="0"/>
              <a:t>4</a:t>
            </a:fld>
            <a:endParaRPr lang="en-US"/>
          </a:p>
        </p:txBody>
      </p:sp>
    </p:spTree>
    <p:extLst>
      <p:ext uri="{BB962C8B-B14F-4D97-AF65-F5344CB8AC3E}">
        <p14:creationId xmlns:p14="http://schemas.microsoft.com/office/powerpoint/2010/main" val="405536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B75FB-51A4-4929-8D45-235B98165A5B}" type="slidenum">
              <a:rPr lang="en-US" smtClean="0"/>
              <a:t>9</a:t>
            </a:fld>
            <a:endParaRPr lang="en-US"/>
          </a:p>
        </p:txBody>
      </p:sp>
    </p:spTree>
    <p:extLst>
      <p:ext uri="{BB962C8B-B14F-4D97-AF65-F5344CB8AC3E}">
        <p14:creationId xmlns:p14="http://schemas.microsoft.com/office/powerpoint/2010/main" val="103422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797" y="1806326"/>
            <a:ext cx="7490717" cy="1325620"/>
          </a:xfrm>
        </p:spPr>
        <p:txBody>
          <a:bodyPr/>
          <a:lstStyle>
            <a:lvl1pPr>
              <a:defRPr sz="4000">
                <a:solidFill>
                  <a:schemeClr val="bg1"/>
                </a:solidFill>
                <a:latin typeface="+mj-lt"/>
                <a:ea typeface="+mj-ea"/>
                <a:cs typeface="Arial" panose="020B0604020202020204" pitchFamily="34" charset="0"/>
              </a:defRPr>
            </a:lvl1pPr>
          </a:lstStyle>
          <a:p>
            <a:r>
              <a:rPr lang="en-US" altLang="zh-CN" dirty="0"/>
              <a:t>Headline in Arial Regular 40 point</a:t>
            </a:r>
            <a:endParaRPr lang="zh-CN" altLang="en-US" dirty="0"/>
          </a:p>
        </p:txBody>
      </p:sp>
      <p:sp>
        <p:nvSpPr>
          <p:cNvPr id="8" name="副标题 2"/>
          <p:cNvSpPr>
            <a:spLocks noGrp="1"/>
          </p:cNvSpPr>
          <p:nvPr>
            <p:ph type="subTitle" idx="11" hasCustomPrompt="1"/>
          </p:nvPr>
        </p:nvSpPr>
        <p:spPr>
          <a:xfrm>
            <a:off x="1007796" y="3069350"/>
            <a:ext cx="4153688" cy="461665"/>
          </a:xfrm>
          <a:prstGeom prst="rect">
            <a:avLst/>
          </a:prstGeom>
        </p:spPr>
        <p:txBody>
          <a:bodyPr/>
          <a:lst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a:solidFill>
                  <a:schemeClr val="bg1"/>
                </a:solidFill>
                <a:latin typeface="+mn-lt"/>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a:t>Department name</a:t>
            </a:r>
            <a:endParaRPr lang="zh-CN" altLang="en-US" dirty="0"/>
          </a:p>
        </p:txBody>
      </p:sp>
    </p:spTree>
    <p:extLst>
      <p:ext uri="{BB962C8B-B14F-4D97-AF65-F5344CB8AC3E}">
        <p14:creationId xmlns:p14="http://schemas.microsoft.com/office/powerpoint/2010/main" val="386834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011" y="1154755"/>
            <a:ext cx="9993315" cy="779055"/>
          </a:xfrm>
        </p:spPr>
        <p:txBody>
          <a:bodyPr>
            <a:norm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baseline="0">
                <a:solidFill>
                  <a:schemeClr val="bg1"/>
                </a:solidFill>
                <a:latin typeface="+mj-lt"/>
              </a:defRPr>
            </a:lvl1pPr>
          </a:lstStyle>
          <a:p>
            <a:r>
              <a:rPr lang="en-US" altLang="zh-CN" dirty="0"/>
              <a:t>Slide Title</a:t>
            </a:r>
          </a:p>
        </p:txBody>
      </p:sp>
      <p:sp>
        <p:nvSpPr>
          <p:cNvPr id="5" name="副标题 2"/>
          <p:cNvSpPr>
            <a:spLocks noGrp="1"/>
          </p:cNvSpPr>
          <p:nvPr>
            <p:ph type="subTitle" idx="1" hasCustomPrompt="1"/>
          </p:nvPr>
        </p:nvSpPr>
        <p:spPr>
          <a:xfrm>
            <a:off x="913011" y="2133650"/>
            <a:ext cx="9993315" cy="409759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a:t>Headline in Arial Regular 24 - 32 point</a:t>
            </a:r>
          </a:p>
        </p:txBody>
      </p:sp>
      <p:sp>
        <p:nvSpPr>
          <p:cNvPr id="2" name="Rectangle 1"/>
          <p:cNvSpPr/>
          <p:nvPr userDrawn="1"/>
        </p:nvSpPr>
        <p:spPr>
          <a:xfrm>
            <a:off x="72008" y="72008"/>
            <a:ext cx="552971" cy="1341562"/>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12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8" y="165139"/>
            <a:ext cx="11160000" cy="888392"/>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a:solidFill>
                  <a:schemeClr val="bg1"/>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588" y="1269555"/>
            <a:ext cx="11160000" cy="5032758"/>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a:t>Copy text in Arial Regular 20 - 32 point </a:t>
            </a:r>
          </a:p>
        </p:txBody>
      </p:sp>
    </p:spTree>
    <p:extLst>
      <p:ext uri="{BB962C8B-B14F-4D97-AF65-F5344CB8AC3E}">
        <p14:creationId xmlns:p14="http://schemas.microsoft.com/office/powerpoint/2010/main" val="1421144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91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987" y="165213"/>
            <a:ext cx="11333383" cy="1056245"/>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200" b="1">
                <a:solidFill>
                  <a:schemeClr val="bg1"/>
                </a:solidFill>
                <a:latin typeface="微软雅黑" pitchFamily="34" charset="-122"/>
                <a:ea typeface="微软雅黑" pitchFamily="34" charset="-122"/>
              </a:defRPr>
            </a:lvl1pPr>
          </a:lstStyle>
          <a:p>
            <a:r>
              <a:rPr lang="zh-CN" altLang="en-US" dirty="0"/>
              <a:t>标题文本 黑体 加粗 </a:t>
            </a:r>
            <a:r>
              <a:rPr lang="en-US" altLang="zh-CN" dirty="0"/>
              <a:t>38</a:t>
            </a:r>
            <a:r>
              <a:rPr lang="zh-CN" altLang="en-US" dirty="0"/>
              <a:t>号</a:t>
            </a:r>
            <a:br>
              <a:rPr lang="zh-CN" altLang="en-US" dirty="0"/>
            </a:br>
            <a:r>
              <a:rPr lang="en-US" altLang="zh-CN" dirty="0"/>
              <a:t>Headline in Arial bold 38 point</a:t>
            </a:r>
          </a:p>
        </p:txBody>
      </p:sp>
      <p:sp>
        <p:nvSpPr>
          <p:cNvPr id="3" name="副标题 2"/>
          <p:cNvSpPr>
            <a:spLocks noGrp="1"/>
          </p:cNvSpPr>
          <p:nvPr>
            <p:ph type="subTitle" idx="1" hasCustomPrompt="1"/>
          </p:nvPr>
        </p:nvSpPr>
        <p:spPr>
          <a:xfrm>
            <a:off x="430898" y="1501207"/>
            <a:ext cx="11345554" cy="480111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latin typeface="微软雅黑" pitchFamily="34" charset="-122"/>
                <a:ea typeface="微软雅黑" pitchFamily="34" charset="-122"/>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a:t>内容文本 黑体 </a:t>
            </a:r>
            <a:r>
              <a:rPr lang="en-US" altLang="zh-CN" dirty="0"/>
              <a:t>12-24</a:t>
            </a:r>
            <a:r>
              <a:rPr lang="zh-CN" altLang="en-US" dirty="0"/>
              <a:t>号  </a:t>
            </a:r>
            <a:r>
              <a:rPr lang="en-US" altLang="zh-CN" dirty="0"/>
              <a:t>Copy text in Arial bold 12-24 point </a:t>
            </a:r>
          </a:p>
        </p:txBody>
      </p:sp>
    </p:spTree>
    <p:extLst>
      <p:ext uri="{BB962C8B-B14F-4D97-AF65-F5344CB8AC3E}">
        <p14:creationId xmlns:p14="http://schemas.microsoft.com/office/powerpoint/2010/main" val="1901692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stretch>
            <a:fillRect/>
          </a:stretch>
        </p:blipFill>
        <p:spPr>
          <a:xfrm>
            <a:off x="5499" y="315"/>
            <a:ext cx="12184175" cy="6858957"/>
          </a:xfrm>
          <a:prstGeom prst="rect">
            <a:avLst/>
          </a:prstGeom>
        </p:spPr>
      </p:pic>
      <p:sp>
        <p:nvSpPr>
          <p:cNvPr id="1031" name="Rectangle 2"/>
          <p:cNvSpPr>
            <a:spLocks noGrp="1" noChangeArrowheads="1"/>
          </p:cNvSpPr>
          <p:nvPr>
            <p:ph type="title"/>
          </p:nvPr>
        </p:nvSpPr>
        <p:spPr bwMode="auto">
          <a:xfrm>
            <a:off x="1007797" y="1805533"/>
            <a:ext cx="7250029"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en-US" altLang="zh-CN" dirty="0"/>
              <a:t>Headline in Arial Regular 40 point</a:t>
            </a:r>
            <a:endParaRPr lang="zh-CN" altLang="en-US" dirty="0"/>
          </a:p>
        </p:txBody>
      </p:sp>
      <p:sp>
        <p:nvSpPr>
          <p:cNvPr id="1032" name="Rectangle 3"/>
          <p:cNvSpPr>
            <a:spLocks noGrp="1" noChangeArrowheads="1"/>
          </p:cNvSpPr>
          <p:nvPr>
            <p:ph type="body" idx="1"/>
          </p:nvPr>
        </p:nvSpPr>
        <p:spPr bwMode="auto">
          <a:xfrm>
            <a:off x="1007796" y="3069348"/>
            <a:ext cx="4585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a:t>Department name</a:t>
            </a:r>
            <a:endParaRPr lang="zh-CN" altLang="en-US" dirty="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9515" y="4905608"/>
            <a:ext cx="1027633" cy="1044466"/>
          </a:xfrm>
          <a:prstGeom prst="rect">
            <a:avLst/>
          </a:prstGeom>
        </p:spPr>
      </p:pic>
    </p:spTree>
    <p:extLst>
      <p:ext uri="{BB962C8B-B14F-4D97-AF65-F5344CB8AC3E}">
        <p14:creationId xmlns:p14="http://schemas.microsoft.com/office/powerpoint/2010/main" val="606078438"/>
      </p:ext>
    </p:extLst>
  </p:cSld>
  <p:clrMap bg1="lt1" tx1="dk1" bg2="lt2" tx2="dk2" accent1="accent1" accent2="accent2" accent3="accent3" accent4="accent4" accent5="accent5" accent6="accent6" hlink="hlink" folHlink="folHlink"/>
  <p:sldLayoutIdLst>
    <p:sldLayoutId id="2147483673" r:id="rId1"/>
  </p:sldLayoutIdLst>
  <p:transition advClick="0" advTm="8000">
    <p:fade thruBlk="1"/>
  </p:transition>
  <p:txStyles>
    <p:titleStyle>
      <a:lvl1pPr algn="l" rtl="0" eaLnBrk="1" fontAlgn="base" hangingPunct="1">
        <a:spcBef>
          <a:spcPct val="0"/>
        </a:spcBef>
        <a:spcAft>
          <a:spcPct val="0"/>
        </a:spcAft>
        <a:defRPr lang="zh-CN" altLang="en-US" sz="4000" b="0" dirty="0">
          <a:solidFill>
            <a:schemeClr val="bg1"/>
          </a:solidFill>
          <a:latin typeface="+mj-lt"/>
          <a:ea typeface="Arial Unicode MS" panose="020B0604020202020204" pitchFamily="34" charset="-122"/>
          <a:cs typeface="Arial" panose="020B0604020202020204" pitchFamily="34" charset="0"/>
        </a:defRPr>
      </a:lvl1pPr>
      <a:lvl2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5pPr>
      <a:lvl6pPr marL="457291"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6pPr>
      <a:lvl7pPr marL="914583"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7pPr>
      <a:lvl8pPr marL="1371874"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8pPr>
      <a:lvl9pPr marL="1829166"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9pPr>
    </p:titleStyle>
    <p:body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sz="2400" b="0">
          <a:solidFill>
            <a:schemeClr val="bg1"/>
          </a:solidFill>
          <a:latin typeface="+mn-lt"/>
          <a:ea typeface="+mj-ea"/>
          <a:cs typeface="Arial" panose="020B0604020202020204" pitchFamily="34" charset="0"/>
        </a:defRPr>
      </a:lvl1pPr>
      <a:lvl2pPr marL="743099" indent="-285807"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229" indent="-228646"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520" indent="-228646" algn="l" rtl="0" eaLnBrk="1" fontAlgn="base" hangingPunct="1">
        <a:spcBef>
          <a:spcPct val="20000"/>
        </a:spcBef>
        <a:spcAft>
          <a:spcPct val="0"/>
        </a:spcAft>
        <a:buChar char="–"/>
        <a:defRPr sz="1600">
          <a:solidFill>
            <a:schemeClr val="tx1"/>
          </a:solidFill>
          <a:latin typeface="+mn-lt"/>
          <a:ea typeface="+mn-ea"/>
          <a:cs typeface="+mn-cs"/>
        </a:defRPr>
      </a:lvl4pPr>
      <a:lvl5pPr marL="2057811" indent="-228646"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5103"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2394"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686"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977"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2024/11/4</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8"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Lst>
  <p:txStyles>
    <p:titleStyle>
      <a:lvl1pPr algn="ctr" defTabSz="1219444" rtl="0" eaLnBrk="1" latinLnBrk="0" hangingPunct="1">
        <a:spcBef>
          <a:spcPct val="0"/>
        </a:spcBef>
        <a:buNone/>
        <a:defRPr sz="5900" kern="1200">
          <a:solidFill>
            <a:schemeClr val="bg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2024/11/4</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10"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2138367102"/>
      </p:ext>
    </p:extLst>
  </p:cSld>
  <p:clrMap bg1="lt1" tx1="dk1" bg2="lt2" tx2="dk2" accent1="accent1" accent2="accent2" accent3="accent3" accent4="accent4" accent5="accent5" accent6="accent6" hlink="hlink" folHlink="folHlink"/>
  <p:sldLayoutIdLst>
    <p:sldLayoutId id="2147483671" r:id="rId1"/>
  </p:sldLayoutIdLst>
  <p:txStyles>
    <p:titleStyle>
      <a:lvl1pPr algn="ctr" defTabSz="1219444" rtl="0" eaLnBrk="1" latinLnBrk="0" hangingPunct="1">
        <a:spcBef>
          <a:spcPct val="0"/>
        </a:spcBef>
        <a:buNone/>
        <a:defRPr sz="5900" kern="1200">
          <a:solidFill>
            <a:schemeClr val="bg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grpSp>
        <p:nvGrpSpPr>
          <p:cNvPr id="9" name="组合 8"/>
          <p:cNvGrpSpPr/>
          <p:nvPr userDrawn="1"/>
        </p:nvGrpSpPr>
        <p:grpSpPr>
          <a:xfrm>
            <a:off x="737805" y="3518130"/>
            <a:ext cx="4778680" cy="2048106"/>
            <a:chOff x="1896389" y="2298415"/>
            <a:chExt cx="4778680" cy="2048105"/>
          </a:xfrm>
        </p:grpSpPr>
        <p:sp>
          <p:nvSpPr>
            <p:cNvPr id="12" name="TextBox 6"/>
            <p:cNvSpPr txBox="1"/>
            <p:nvPr userDrawn="1"/>
          </p:nvSpPr>
          <p:spPr>
            <a:xfrm>
              <a:off x="2066557" y="3146182"/>
              <a:ext cx="4608512" cy="1200338"/>
            </a:xfrm>
            <a:prstGeom prst="rect">
              <a:avLst/>
            </a:prstGeom>
            <a:noFill/>
          </p:spPr>
          <p:txBody>
            <a:bodyPr wrap="square" lIns="91450" tIns="45725" rIns="91450" bIns="45725">
              <a:spAutoFit/>
            </a:bodyPr>
            <a:lstStyle/>
            <a:p>
              <a:pPr algn="l">
                <a:defRPr/>
              </a:pPr>
              <a:r>
                <a:rPr lang="en-US" altLang="zh-CN" sz="900" b="1" dirty="0">
                  <a:solidFill>
                    <a:schemeClr val="bg1">
                      <a:lumMod val="75000"/>
                    </a:schemeClr>
                  </a:solidFill>
                </a:rPr>
                <a:t>Copyright©2020 Huawei Technologies Co., Ltd. All Rights Reserved.</a:t>
              </a:r>
            </a:p>
            <a:p>
              <a:pPr algn="l">
                <a:defRPr/>
              </a:pPr>
              <a:r>
                <a:rPr lang="en-US" altLang="zh-CN" sz="900" dirty="0">
                  <a:solidFill>
                    <a:schemeClr val="bg1">
                      <a:lumMod val="7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chemeClr val="bg1">
                    <a:lumMod val="75000"/>
                  </a:schemeClr>
                </a:solidFill>
              </a:endParaRPr>
            </a:p>
          </p:txBody>
        </p:sp>
        <p:sp>
          <p:nvSpPr>
            <p:cNvPr id="13" name="TextBox 6"/>
            <p:cNvSpPr txBox="1"/>
            <p:nvPr userDrawn="1"/>
          </p:nvSpPr>
          <p:spPr>
            <a:xfrm>
              <a:off x="1896389" y="2298415"/>
              <a:ext cx="2873864" cy="677119"/>
            </a:xfrm>
            <a:prstGeom prst="rect">
              <a:avLst/>
            </a:prstGeom>
            <a:noFill/>
          </p:spPr>
          <p:txBody>
            <a:bodyPr wrap="square" lIns="91450" tIns="45725" rIns="91450" bIns="45725">
              <a:spAutoFit/>
            </a:bodyPr>
            <a:lstStyle/>
            <a:p>
              <a:pPr algn="ctr">
                <a:defRPr/>
              </a:pPr>
              <a:r>
                <a:rPr lang="en-US" altLang="zh-CN" sz="3800" dirty="0">
                  <a:solidFill>
                    <a:schemeClr val="bg1">
                      <a:lumMod val="75000"/>
                    </a:schemeClr>
                  </a:solidFill>
                </a:rPr>
                <a:t>Thank You.</a:t>
              </a:r>
              <a:endParaRPr lang="zh-CN" altLang="zh-CN" sz="3800" dirty="0">
                <a:solidFill>
                  <a:schemeClr val="bg1">
                    <a:lumMod val="75000"/>
                  </a:schemeClr>
                </a:solidFill>
              </a:endParaRPr>
            </a:p>
          </p:txBody>
        </p:sp>
      </p:grpSp>
    </p:spTree>
    <p:extLst>
      <p:ext uri="{BB962C8B-B14F-4D97-AF65-F5344CB8AC3E}">
        <p14:creationId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90" y="795"/>
            <a:ext cx="12192000" cy="6858000"/>
          </a:xfrm>
          <a:prstGeom prst="rect">
            <a:avLst/>
          </a:prstGeom>
        </p:spPr>
      </p:pic>
      <p:sp>
        <p:nvSpPr>
          <p:cNvPr id="2" name="标题占位符 1"/>
          <p:cNvSpPr>
            <a:spLocks noGrp="1"/>
          </p:cNvSpPr>
          <p:nvPr>
            <p:ph type="title"/>
          </p:nvPr>
        </p:nvSpPr>
        <p:spPr>
          <a:xfrm>
            <a:off x="609759" y="275230"/>
            <a:ext cx="10975658" cy="1143265"/>
          </a:xfrm>
          <a:prstGeom prst="rect">
            <a:avLst/>
          </a:prstGeom>
        </p:spPr>
        <p:txBody>
          <a:bodyPr vert="horz" lIns="121904" tIns="60952" rIns="121904" bIns="60952"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759" y="1600578"/>
            <a:ext cx="10975658" cy="4526481"/>
          </a:xfrm>
          <a:prstGeom prst="rect">
            <a:avLst/>
          </a:prstGeom>
        </p:spPr>
        <p:txBody>
          <a:bodyPr vert="horz" lIns="121904" tIns="60952" rIns="121904" bIns="6095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60" y="6357830"/>
            <a:ext cx="2845541" cy="366267"/>
          </a:xfrm>
          <a:prstGeom prst="rect">
            <a:avLst/>
          </a:prstGeom>
        </p:spPr>
        <p:txBody>
          <a:bodyPr vert="horz" lIns="121904" tIns="60952" rIns="121904" bIns="60952" rtlCol="0" anchor="ctr"/>
          <a:lstStyle>
            <a:lvl1pPr algn="l">
              <a:defRPr sz="1600">
                <a:solidFill>
                  <a:schemeClr val="tx1"/>
                </a:solidFill>
              </a:defRPr>
            </a:lvl1pPr>
          </a:lstStyle>
          <a:p>
            <a:pPr defTabSz="1218865"/>
            <a:fld id="{1A5B2B23-E5F0-44D7-A9FF-4B8E82156B39}" type="datetimeFigureOut">
              <a:rPr lang="zh-CN" altLang="en-US" smtClean="0">
                <a:solidFill>
                  <a:prstClr val="black"/>
                </a:solidFill>
              </a:rPr>
              <a:pPr defTabSz="1218865"/>
              <a:t>2024/11/4</a:t>
            </a:fld>
            <a:endParaRPr lang="zh-CN" altLang="en-US">
              <a:solidFill>
                <a:prstClr val="black"/>
              </a:solidFill>
            </a:endParaRPr>
          </a:p>
        </p:txBody>
      </p:sp>
      <p:sp>
        <p:nvSpPr>
          <p:cNvPr id="5" name="页脚占位符 4"/>
          <p:cNvSpPr>
            <a:spLocks noGrp="1"/>
          </p:cNvSpPr>
          <p:nvPr>
            <p:ph type="ftr" sz="quarter" idx="3"/>
          </p:nvPr>
        </p:nvSpPr>
        <p:spPr>
          <a:xfrm>
            <a:off x="4166685" y="6357830"/>
            <a:ext cx="3861805" cy="366267"/>
          </a:xfrm>
          <a:prstGeom prst="rect">
            <a:avLst/>
          </a:prstGeom>
        </p:spPr>
        <p:txBody>
          <a:bodyPr vert="horz" lIns="121904" tIns="60952" rIns="121904" bIns="60952" rtlCol="0" anchor="ctr"/>
          <a:lstStyle>
            <a:lvl1pPr algn="ctr">
              <a:defRPr sz="1600">
                <a:solidFill>
                  <a:schemeClr val="tx1"/>
                </a:solidFill>
              </a:defRPr>
            </a:lvl1pPr>
          </a:lstStyle>
          <a:p>
            <a:pPr defTabSz="1218865"/>
            <a:endParaRPr lang="zh-CN" altLang="en-US">
              <a:solidFill>
                <a:prstClr val="black"/>
              </a:solidFill>
            </a:endParaRPr>
          </a:p>
        </p:txBody>
      </p:sp>
      <p:sp>
        <p:nvSpPr>
          <p:cNvPr id="6" name="灯片编号占位符 5"/>
          <p:cNvSpPr>
            <a:spLocks noGrp="1"/>
          </p:cNvSpPr>
          <p:nvPr>
            <p:ph type="sldNum" sz="quarter" idx="4"/>
          </p:nvPr>
        </p:nvSpPr>
        <p:spPr>
          <a:xfrm>
            <a:off x="8739878" y="6357830"/>
            <a:ext cx="2845541" cy="366267"/>
          </a:xfrm>
          <a:prstGeom prst="rect">
            <a:avLst/>
          </a:prstGeom>
        </p:spPr>
        <p:txBody>
          <a:bodyPr vert="horz" lIns="121904" tIns="60952" rIns="121904" bIns="60952" rtlCol="0" anchor="ctr"/>
          <a:lstStyle>
            <a:lvl1pPr algn="r">
              <a:defRPr sz="1600">
                <a:solidFill>
                  <a:schemeClr val="tx1"/>
                </a:solidFill>
              </a:defRPr>
            </a:lvl1pPr>
          </a:lstStyle>
          <a:p>
            <a:pPr defTabSz="1218865"/>
            <a:fld id="{B2563A90-55EF-4D2C-B954-EDF55F24A661}" type="slidenum">
              <a:rPr lang="zh-CN" altLang="en-US" smtClean="0">
                <a:solidFill>
                  <a:prstClr val="black"/>
                </a:solidFill>
              </a:rPr>
              <a:pPr defTabSz="1218865"/>
              <a:t>‹#›</a:t>
            </a:fld>
            <a:endParaRPr lang="zh-CN" altLang="en-US">
              <a:solidFill>
                <a:prstClr val="black"/>
              </a:solidFill>
            </a:endParaRPr>
          </a:p>
        </p:txBody>
      </p:sp>
      <p:sp>
        <p:nvSpPr>
          <p:cNvPr id="10" name="Rectangle 86"/>
          <p:cNvSpPr>
            <a:spLocks noChangeArrowheads="1"/>
          </p:cNvSpPr>
          <p:nvPr userDrawn="1"/>
        </p:nvSpPr>
        <p:spPr bwMode="auto">
          <a:xfrm>
            <a:off x="11842262" y="6350438"/>
            <a:ext cx="328279" cy="426163"/>
          </a:xfrm>
          <a:prstGeom prst="rect">
            <a:avLst/>
          </a:prstGeom>
          <a:noFill/>
          <a:ln w="9525">
            <a:noFill/>
            <a:miter lim="800000"/>
            <a:headEnd/>
            <a:tailEnd/>
          </a:ln>
          <a:effectLst/>
        </p:spPr>
        <p:txBody>
          <a:bodyPr lIns="0" tIns="0" rIns="0" bIns="0"/>
          <a:lstStyle/>
          <a:p>
            <a:pPr defTabSz="987782" eaLnBrk="0" hangingPunct="0">
              <a:lnSpc>
                <a:spcPct val="85000"/>
              </a:lnSpc>
            </a:pPr>
            <a:endParaRPr lang="de-DE" sz="1300" dirty="0">
              <a:solidFill>
                <a:prstClr val="black"/>
              </a:solidFill>
              <a:latin typeface="FrutigerNext LT Light" pitchFamily="34" charset="0"/>
              <a:ea typeface="MS PGothic" pitchFamily="34" charset="-128"/>
            </a:endParaRPr>
          </a:p>
          <a:p>
            <a:pPr defTabSz="987782"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782"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980582516"/>
      </p:ext>
    </p:extLst>
  </p:cSld>
  <p:clrMap bg1="lt1" tx1="dk1" bg2="lt2" tx2="dk2" accent1="accent1" accent2="accent2" accent3="accent3" accent4="accent4" accent5="accent5" accent6="accent6" hlink="hlink" folHlink="folHlink"/>
  <p:sldLayoutIdLst>
    <p:sldLayoutId id="2147483678" r:id="rId1"/>
  </p:sldLayoutIdLst>
  <p:txStyles>
    <p:titleStyle>
      <a:lvl1pPr algn="ctr" defTabSz="1219037" rtl="0" eaLnBrk="1" latinLnBrk="0" hangingPunct="1">
        <a:spcBef>
          <a:spcPct val="0"/>
        </a:spcBef>
        <a:buNone/>
        <a:defRPr sz="5900" kern="1200">
          <a:solidFill>
            <a:schemeClr val="bg1"/>
          </a:solidFill>
          <a:latin typeface="+mj-lt"/>
          <a:ea typeface="+mj-ea"/>
          <a:cs typeface="+mj-cs"/>
        </a:defRPr>
      </a:lvl1pPr>
    </p:titleStyle>
    <p:bodyStyle>
      <a:lvl1pPr marL="457138" indent="-457138" algn="l" defTabSz="1219037"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467" indent="-380950" algn="l" defTabSz="1219037"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3795" indent="-304761" algn="l" defTabSz="1219037"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315" indent="-304761" algn="l" defTabSz="1219037"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2835" indent="-304761" algn="l" defTabSz="1219037"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2352"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71"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90"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07"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7" rtl="0" eaLnBrk="1" latinLnBrk="0" hangingPunct="1">
        <a:defRPr sz="2400" kern="1200">
          <a:solidFill>
            <a:schemeClr val="tx1"/>
          </a:solidFill>
          <a:latin typeface="+mn-lt"/>
          <a:ea typeface="+mn-ea"/>
          <a:cs typeface="+mn-cs"/>
        </a:defRPr>
      </a:lvl1pPr>
      <a:lvl2pPr marL="609522" algn="l" defTabSz="1219037" rtl="0" eaLnBrk="1" latinLnBrk="0" hangingPunct="1">
        <a:defRPr sz="2400" kern="1200">
          <a:solidFill>
            <a:schemeClr val="tx1"/>
          </a:solidFill>
          <a:latin typeface="+mn-lt"/>
          <a:ea typeface="+mn-ea"/>
          <a:cs typeface="+mn-cs"/>
        </a:defRPr>
      </a:lvl2pPr>
      <a:lvl3pPr marL="1219037" algn="l" defTabSz="1219037" rtl="0" eaLnBrk="1" latinLnBrk="0" hangingPunct="1">
        <a:defRPr sz="2400" kern="1200">
          <a:solidFill>
            <a:schemeClr val="tx1"/>
          </a:solidFill>
          <a:latin typeface="+mn-lt"/>
          <a:ea typeface="+mn-ea"/>
          <a:cs typeface="+mn-cs"/>
        </a:defRPr>
      </a:lvl3pPr>
      <a:lvl4pPr marL="1828556" algn="l" defTabSz="1219037" rtl="0" eaLnBrk="1" latinLnBrk="0" hangingPunct="1">
        <a:defRPr sz="2400" kern="1200">
          <a:solidFill>
            <a:schemeClr val="tx1"/>
          </a:solidFill>
          <a:latin typeface="+mn-lt"/>
          <a:ea typeface="+mn-ea"/>
          <a:cs typeface="+mn-cs"/>
        </a:defRPr>
      </a:lvl4pPr>
      <a:lvl5pPr marL="2438074" algn="l" defTabSz="1219037" rtl="0" eaLnBrk="1" latinLnBrk="0" hangingPunct="1">
        <a:defRPr sz="2400" kern="1200">
          <a:solidFill>
            <a:schemeClr val="tx1"/>
          </a:solidFill>
          <a:latin typeface="+mn-lt"/>
          <a:ea typeface="+mn-ea"/>
          <a:cs typeface="+mn-cs"/>
        </a:defRPr>
      </a:lvl5pPr>
      <a:lvl6pPr marL="3047592" algn="l" defTabSz="1219037" rtl="0" eaLnBrk="1" latinLnBrk="0" hangingPunct="1">
        <a:defRPr sz="2400" kern="1200">
          <a:solidFill>
            <a:schemeClr val="tx1"/>
          </a:solidFill>
          <a:latin typeface="+mn-lt"/>
          <a:ea typeface="+mn-ea"/>
          <a:cs typeface="+mn-cs"/>
        </a:defRPr>
      </a:lvl6pPr>
      <a:lvl7pPr marL="3657111" algn="l" defTabSz="1219037" rtl="0" eaLnBrk="1" latinLnBrk="0" hangingPunct="1">
        <a:defRPr sz="2400" kern="1200">
          <a:solidFill>
            <a:schemeClr val="tx1"/>
          </a:solidFill>
          <a:latin typeface="+mn-lt"/>
          <a:ea typeface="+mn-ea"/>
          <a:cs typeface="+mn-cs"/>
        </a:defRPr>
      </a:lvl7pPr>
      <a:lvl8pPr marL="4266630" algn="l" defTabSz="1219037" rtl="0" eaLnBrk="1" latinLnBrk="0" hangingPunct="1">
        <a:defRPr sz="2400" kern="1200">
          <a:solidFill>
            <a:schemeClr val="tx1"/>
          </a:solidFill>
          <a:latin typeface="+mn-lt"/>
          <a:ea typeface="+mn-ea"/>
          <a:cs typeface="+mn-cs"/>
        </a:defRPr>
      </a:lvl8pPr>
      <a:lvl9pPr marL="4876148" algn="l" defTabSz="121903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90" y="795"/>
            <a:ext cx="12192000" cy="6858000"/>
          </a:xfrm>
          <a:prstGeom prst="rect">
            <a:avLst/>
          </a:prstGeom>
        </p:spPr>
      </p:pic>
      <p:sp>
        <p:nvSpPr>
          <p:cNvPr id="2" name="标题占位符 1"/>
          <p:cNvSpPr>
            <a:spLocks noGrp="1"/>
          </p:cNvSpPr>
          <p:nvPr>
            <p:ph type="title"/>
          </p:nvPr>
        </p:nvSpPr>
        <p:spPr>
          <a:xfrm>
            <a:off x="609759" y="275230"/>
            <a:ext cx="10975658" cy="1143265"/>
          </a:xfrm>
          <a:prstGeom prst="rect">
            <a:avLst/>
          </a:prstGeom>
        </p:spPr>
        <p:txBody>
          <a:bodyPr vert="horz" lIns="121904" tIns="60952" rIns="121904" bIns="60952"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759" y="1600578"/>
            <a:ext cx="10975658" cy="4526481"/>
          </a:xfrm>
          <a:prstGeom prst="rect">
            <a:avLst/>
          </a:prstGeom>
        </p:spPr>
        <p:txBody>
          <a:bodyPr vert="horz" lIns="121904" tIns="60952" rIns="121904" bIns="6095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60" y="6357830"/>
            <a:ext cx="2845541" cy="366267"/>
          </a:xfrm>
          <a:prstGeom prst="rect">
            <a:avLst/>
          </a:prstGeom>
        </p:spPr>
        <p:txBody>
          <a:bodyPr vert="horz" lIns="121904" tIns="60952" rIns="121904" bIns="60952" rtlCol="0" anchor="ctr"/>
          <a:lstStyle>
            <a:lvl1pPr algn="l">
              <a:defRPr sz="1600">
                <a:solidFill>
                  <a:schemeClr val="tx1"/>
                </a:solidFill>
              </a:defRPr>
            </a:lvl1pPr>
          </a:lstStyle>
          <a:p>
            <a:pPr defTabSz="1218865"/>
            <a:fld id="{1A5B2B23-E5F0-44D7-A9FF-4B8E82156B39}" type="datetimeFigureOut">
              <a:rPr lang="zh-CN" altLang="en-US" smtClean="0">
                <a:solidFill>
                  <a:prstClr val="black"/>
                </a:solidFill>
              </a:rPr>
              <a:pPr defTabSz="1218865"/>
              <a:t>2024/11/4</a:t>
            </a:fld>
            <a:endParaRPr lang="zh-CN" altLang="en-US">
              <a:solidFill>
                <a:prstClr val="black"/>
              </a:solidFill>
            </a:endParaRPr>
          </a:p>
        </p:txBody>
      </p:sp>
      <p:sp>
        <p:nvSpPr>
          <p:cNvPr id="5" name="页脚占位符 4"/>
          <p:cNvSpPr>
            <a:spLocks noGrp="1"/>
          </p:cNvSpPr>
          <p:nvPr>
            <p:ph type="ftr" sz="quarter" idx="3"/>
          </p:nvPr>
        </p:nvSpPr>
        <p:spPr>
          <a:xfrm>
            <a:off x="4166685" y="6357830"/>
            <a:ext cx="3861805" cy="366267"/>
          </a:xfrm>
          <a:prstGeom prst="rect">
            <a:avLst/>
          </a:prstGeom>
        </p:spPr>
        <p:txBody>
          <a:bodyPr vert="horz" lIns="121904" tIns="60952" rIns="121904" bIns="60952" rtlCol="0" anchor="ctr"/>
          <a:lstStyle>
            <a:lvl1pPr algn="ctr">
              <a:defRPr sz="1600">
                <a:solidFill>
                  <a:schemeClr val="tx1"/>
                </a:solidFill>
              </a:defRPr>
            </a:lvl1pPr>
          </a:lstStyle>
          <a:p>
            <a:pPr defTabSz="1218865"/>
            <a:endParaRPr lang="zh-CN" altLang="en-US">
              <a:solidFill>
                <a:prstClr val="black"/>
              </a:solidFill>
            </a:endParaRPr>
          </a:p>
        </p:txBody>
      </p:sp>
      <p:sp>
        <p:nvSpPr>
          <p:cNvPr id="6" name="灯片编号占位符 5"/>
          <p:cNvSpPr>
            <a:spLocks noGrp="1"/>
          </p:cNvSpPr>
          <p:nvPr>
            <p:ph type="sldNum" sz="quarter" idx="4"/>
          </p:nvPr>
        </p:nvSpPr>
        <p:spPr>
          <a:xfrm>
            <a:off x="8739878" y="6357830"/>
            <a:ext cx="2845541" cy="366267"/>
          </a:xfrm>
          <a:prstGeom prst="rect">
            <a:avLst/>
          </a:prstGeom>
        </p:spPr>
        <p:txBody>
          <a:bodyPr vert="horz" lIns="121904" tIns="60952" rIns="121904" bIns="60952" rtlCol="0" anchor="ctr"/>
          <a:lstStyle>
            <a:lvl1pPr algn="r">
              <a:defRPr sz="1600">
                <a:solidFill>
                  <a:schemeClr val="tx1"/>
                </a:solidFill>
              </a:defRPr>
            </a:lvl1pPr>
          </a:lstStyle>
          <a:p>
            <a:pPr defTabSz="1218865"/>
            <a:fld id="{B2563A90-55EF-4D2C-B954-EDF55F24A661}" type="slidenum">
              <a:rPr lang="zh-CN" altLang="en-US" smtClean="0">
                <a:solidFill>
                  <a:prstClr val="black"/>
                </a:solidFill>
              </a:rPr>
              <a:pPr defTabSz="1218865"/>
              <a:t>‹#›</a:t>
            </a:fld>
            <a:endParaRPr lang="zh-CN" altLang="en-US">
              <a:solidFill>
                <a:prstClr val="black"/>
              </a:solidFill>
            </a:endParaRPr>
          </a:p>
        </p:txBody>
      </p:sp>
      <p:sp>
        <p:nvSpPr>
          <p:cNvPr id="10" name="Rectangle 86"/>
          <p:cNvSpPr>
            <a:spLocks noChangeArrowheads="1"/>
          </p:cNvSpPr>
          <p:nvPr userDrawn="1"/>
        </p:nvSpPr>
        <p:spPr bwMode="auto">
          <a:xfrm>
            <a:off x="11842262" y="6350438"/>
            <a:ext cx="328279" cy="426163"/>
          </a:xfrm>
          <a:prstGeom prst="rect">
            <a:avLst/>
          </a:prstGeom>
          <a:noFill/>
          <a:ln w="9525">
            <a:noFill/>
            <a:miter lim="800000"/>
            <a:headEnd/>
            <a:tailEnd/>
          </a:ln>
          <a:effectLst/>
        </p:spPr>
        <p:txBody>
          <a:bodyPr lIns="0" tIns="0" rIns="0" bIns="0"/>
          <a:lstStyle/>
          <a:p>
            <a:pPr defTabSz="987782" eaLnBrk="0" hangingPunct="0">
              <a:lnSpc>
                <a:spcPct val="85000"/>
              </a:lnSpc>
            </a:pPr>
            <a:endParaRPr lang="de-DE" sz="1300" dirty="0">
              <a:solidFill>
                <a:prstClr val="black"/>
              </a:solidFill>
              <a:latin typeface="FrutigerNext LT Light" pitchFamily="34" charset="0"/>
              <a:ea typeface="MS PGothic" pitchFamily="34" charset="-128"/>
            </a:endParaRPr>
          </a:p>
          <a:p>
            <a:pPr defTabSz="987782"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782"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524047605"/>
      </p:ext>
    </p:extLst>
  </p:cSld>
  <p:clrMap bg1="lt1" tx1="dk1" bg2="lt2" tx2="dk2" accent1="accent1" accent2="accent2" accent3="accent3" accent4="accent4" accent5="accent5" accent6="accent6" hlink="hlink" folHlink="folHlink"/>
  <p:txStyles>
    <p:titleStyle>
      <a:lvl1pPr algn="ctr" defTabSz="1219037" rtl="0" eaLnBrk="1" latinLnBrk="0" hangingPunct="1">
        <a:spcBef>
          <a:spcPct val="0"/>
        </a:spcBef>
        <a:buNone/>
        <a:defRPr sz="5900" kern="1200">
          <a:solidFill>
            <a:schemeClr val="bg1"/>
          </a:solidFill>
          <a:latin typeface="+mj-lt"/>
          <a:ea typeface="+mj-ea"/>
          <a:cs typeface="+mj-cs"/>
        </a:defRPr>
      </a:lvl1pPr>
    </p:titleStyle>
    <p:bodyStyle>
      <a:lvl1pPr marL="457138" indent="-457138" algn="l" defTabSz="1219037"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467" indent="-380950" algn="l" defTabSz="1219037"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3795" indent="-304761" algn="l" defTabSz="1219037"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315" indent="-304761" algn="l" defTabSz="1219037"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2835" indent="-304761" algn="l" defTabSz="1219037"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2352"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71"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90"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07"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7" rtl="0" eaLnBrk="1" latinLnBrk="0" hangingPunct="1">
        <a:defRPr sz="2400" kern="1200">
          <a:solidFill>
            <a:schemeClr val="tx1"/>
          </a:solidFill>
          <a:latin typeface="+mn-lt"/>
          <a:ea typeface="+mn-ea"/>
          <a:cs typeface="+mn-cs"/>
        </a:defRPr>
      </a:lvl1pPr>
      <a:lvl2pPr marL="609522" algn="l" defTabSz="1219037" rtl="0" eaLnBrk="1" latinLnBrk="0" hangingPunct="1">
        <a:defRPr sz="2400" kern="1200">
          <a:solidFill>
            <a:schemeClr val="tx1"/>
          </a:solidFill>
          <a:latin typeface="+mn-lt"/>
          <a:ea typeface="+mn-ea"/>
          <a:cs typeface="+mn-cs"/>
        </a:defRPr>
      </a:lvl2pPr>
      <a:lvl3pPr marL="1219037" algn="l" defTabSz="1219037" rtl="0" eaLnBrk="1" latinLnBrk="0" hangingPunct="1">
        <a:defRPr sz="2400" kern="1200">
          <a:solidFill>
            <a:schemeClr val="tx1"/>
          </a:solidFill>
          <a:latin typeface="+mn-lt"/>
          <a:ea typeface="+mn-ea"/>
          <a:cs typeface="+mn-cs"/>
        </a:defRPr>
      </a:lvl3pPr>
      <a:lvl4pPr marL="1828556" algn="l" defTabSz="1219037" rtl="0" eaLnBrk="1" latinLnBrk="0" hangingPunct="1">
        <a:defRPr sz="2400" kern="1200">
          <a:solidFill>
            <a:schemeClr val="tx1"/>
          </a:solidFill>
          <a:latin typeface="+mn-lt"/>
          <a:ea typeface="+mn-ea"/>
          <a:cs typeface="+mn-cs"/>
        </a:defRPr>
      </a:lvl4pPr>
      <a:lvl5pPr marL="2438074" algn="l" defTabSz="1219037" rtl="0" eaLnBrk="1" latinLnBrk="0" hangingPunct="1">
        <a:defRPr sz="2400" kern="1200">
          <a:solidFill>
            <a:schemeClr val="tx1"/>
          </a:solidFill>
          <a:latin typeface="+mn-lt"/>
          <a:ea typeface="+mn-ea"/>
          <a:cs typeface="+mn-cs"/>
        </a:defRPr>
      </a:lvl5pPr>
      <a:lvl6pPr marL="3047592" algn="l" defTabSz="1219037" rtl="0" eaLnBrk="1" latinLnBrk="0" hangingPunct="1">
        <a:defRPr sz="2400" kern="1200">
          <a:solidFill>
            <a:schemeClr val="tx1"/>
          </a:solidFill>
          <a:latin typeface="+mn-lt"/>
          <a:ea typeface="+mn-ea"/>
          <a:cs typeface="+mn-cs"/>
        </a:defRPr>
      </a:lvl6pPr>
      <a:lvl7pPr marL="3657111" algn="l" defTabSz="1219037" rtl="0" eaLnBrk="1" latinLnBrk="0" hangingPunct="1">
        <a:defRPr sz="2400" kern="1200">
          <a:solidFill>
            <a:schemeClr val="tx1"/>
          </a:solidFill>
          <a:latin typeface="+mn-lt"/>
          <a:ea typeface="+mn-ea"/>
          <a:cs typeface="+mn-cs"/>
        </a:defRPr>
      </a:lvl7pPr>
      <a:lvl8pPr marL="4266630" algn="l" defTabSz="1219037" rtl="0" eaLnBrk="1" latinLnBrk="0" hangingPunct="1">
        <a:defRPr sz="2400" kern="1200">
          <a:solidFill>
            <a:schemeClr val="tx1"/>
          </a:solidFill>
          <a:latin typeface="+mn-lt"/>
          <a:ea typeface="+mn-ea"/>
          <a:cs typeface="+mn-cs"/>
        </a:defRPr>
      </a:lvl8pPr>
      <a:lvl9pPr marL="4876148" algn="l" defTabSz="121903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7" name="TextBox 6">
            <a:extLst>
              <a:ext uri="{FF2B5EF4-FFF2-40B4-BE49-F238E27FC236}">
                <a16:creationId xmlns:a16="http://schemas.microsoft.com/office/drawing/2014/main" id="{D2AEE46F-5CE4-44FE-9B23-0D6CA803A6D4}"/>
              </a:ext>
            </a:extLst>
          </p:cNvPr>
          <p:cNvSpPr txBox="1"/>
          <p:nvPr/>
        </p:nvSpPr>
        <p:spPr>
          <a:xfrm>
            <a:off x="3199265" y="2198783"/>
            <a:ext cx="5796644" cy="1651671"/>
          </a:xfrm>
          <a:prstGeom prst="rect">
            <a:avLst/>
          </a:prstGeom>
          <a:noFill/>
        </p:spPr>
        <p:txBody>
          <a:bodyPr wrap="square" rtlCol="0">
            <a:spAutoFit/>
          </a:bodyPr>
          <a:lstStyle/>
          <a:p>
            <a:pPr algn="ctr">
              <a:lnSpc>
                <a:spcPct val="150000"/>
              </a:lnSpc>
            </a:pPr>
            <a:r>
              <a:rPr lang="en-US" sz="3600" b="1" dirty="0">
                <a:solidFill>
                  <a:schemeClr val="bg1"/>
                </a:solidFill>
              </a:rPr>
              <a:t>Potential challenges in Non Terrestrial Networks</a:t>
            </a:r>
          </a:p>
        </p:txBody>
      </p:sp>
      <p:sp>
        <p:nvSpPr>
          <p:cNvPr id="10" name="Text Placeholder 2">
            <a:extLst>
              <a:ext uri="{FF2B5EF4-FFF2-40B4-BE49-F238E27FC236}">
                <a16:creationId xmlns:a16="http://schemas.microsoft.com/office/drawing/2014/main" id="{4C5D9A8A-EA0D-43BA-800A-D5102A150CC4}"/>
              </a:ext>
            </a:extLst>
          </p:cNvPr>
          <p:cNvSpPr txBox="1">
            <a:spLocks/>
          </p:cNvSpPr>
          <p:nvPr/>
        </p:nvSpPr>
        <p:spPr>
          <a:xfrm>
            <a:off x="758328" y="4129512"/>
            <a:ext cx="10811867" cy="2108594"/>
          </a:xfrm>
          <a:prstGeom prst="rect">
            <a:avLst/>
          </a:prstGeom>
        </p:spPr>
        <p:txBody>
          <a:bodyPr/>
          <a:lstStyle>
            <a:lvl1pPr marL="457138" indent="-457138" algn="l" defTabSz="1219037"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467" indent="-380950" algn="l" defTabSz="1219037"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3795" indent="-304761" algn="l" defTabSz="1219037"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315" indent="-304761" algn="l" defTabSz="1219037"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2835" indent="-304761" algn="l" defTabSz="1219037"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2352"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71"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90"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07"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buNone/>
            </a:pPr>
            <a:r>
              <a:rPr lang="en-US" sz="2800" dirty="0"/>
              <a:t>Arashmid Akhavain</a:t>
            </a:r>
          </a:p>
          <a:p>
            <a:pPr marL="0" indent="0">
              <a:buNone/>
            </a:pPr>
            <a:r>
              <a:rPr lang="en-US" sz="1800" dirty="0"/>
              <a:t>Huawei Technologies Canada</a:t>
            </a:r>
          </a:p>
          <a:p>
            <a:pPr marL="0" indent="0">
              <a:buNone/>
            </a:pPr>
            <a:endParaRPr lang="en-US" sz="1800" dirty="0"/>
          </a:p>
          <a:p>
            <a:pPr marL="0" indent="0">
              <a:buNone/>
            </a:pPr>
            <a:r>
              <a:rPr lang="en-US" sz="1800" dirty="0"/>
              <a:t>IETF 121 – Dublin </a:t>
            </a:r>
          </a:p>
          <a:p>
            <a:pPr marL="0" indent="0">
              <a:buNone/>
            </a:pPr>
            <a:r>
              <a:rPr lang="en-US" sz="1800" dirty="0"/>
              <a:t>November 2024</a:t>
            </a:r>
          </a:p>
        </p:txBody>
      </p:sp>
    </p:spTree>
    <p:extLst>
      <p:ext uri="{BB962C8B-B14F-4D97-AF65-F5344CB8AC3E}">
        <p14:creationId xmlns:p14="http://schemas.microsoft.com/office/powerpoint/2010/main" val="9086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4F199D7-6F79-4FEC-9FDC-E1848DDE5C3B}"/>
              </a:ext>
            </a:extLst>
          </p:cNvPr>
          <p:cNvSpPr/>
          <p:nvPr/>
        </p:nvSpPr>
        <p:spPr>
          <a:xfrm>
            <a:off x="8392852" y="0"/>
            <a:ext cx="3802323" cy="68595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964504" cy="1056245"/>
          </a:xfrm>
        </p:spPr>
        <p:txBody>
          <a:bodyPr/>
          <a:lstStyle/>
          <a:p>
            <a:r>
              <a:rPr lang="en-US" sz="2800" dirty="0"/>
              <a:t>Coverage and connection stability</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56561" y="1104166"/>
            <a:ext cx="8173808" cy="5535041"/>
          </a:xfrm>
          <a:prstGeom prst="rect">
            <a:avLst/>
          </a:prstGeom>
          <a:noFill/>
        </p:spPr>
        <p:txBody>
          <a:bodyPr wrap="square" rtlCol="0">
            <a:spAutoFit/>
          </a:bodyPr>
          <a:lstStyle/>
          <a:p>
            <a:pPr marL="555144" lvl="3" indent="-285750" fontAlgn="auto">
              <a:spcBef>
                <a:spcPts val="0"/>
              </a:spcBef>
              <a:spcAft>
                <a:spcPts val="0"/>
              </a:spcAft>
              <a:buFont typeface="Wingdings" panose="05000000000000000000" pitchFamily="2" charset="2"/>
              <a:buChar char="§"/>
            </a:pPr>
            <a:endParaRPr lang="en-US" sz="1600" dirty="0">
              <a:solidFill>
                <a:prstClr val="white"/>
              </a:solidFill>
              <a:latin typeface="Calibri" panose="020F0502020204030204"/>
            </a:endParaRPr>
          </a:p>
          <a:p>
            <a:pPr marL="342900"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Support communications for any combination of </a:t>
            </a:r>
          </a:p>
          <a:p>
            <a:pPr marL="723936" lvl="3" indent="-342900">
              <a:buFont typeface="+mj-lt"/>
              <a:buAutoNum type="arabicPeriod"/>
            </a:pPr>
            <a:r>
              <a:rPr lang="en-US" sz="1600" dirty="0">
                <a:solidFill>
                  <a:srgbClr val="FFFFFF"/>
                </a:solidFill>
                <a:latin typeface="Calibri" panose="020F0502020204030204"/>
              </a:rPr>
              <a:t>Inter satellite</a:t>
            </a:r>
          </a:p>
          <a:p>
            <a:pPr marL="723936" lvl="3" indent="-342900">
              <a:buFont typeface="+mj-lt"/>
              <a:buAutoNum type="arabicPeriod"/>
            </a:pPr>
            <a:r>
              <a:rPr lang="en-US" sz="1600" dirty="0">
                <a:solidFill>
                  <a:srgbClr val="FFFFFF"/>
                </a:solidFill>
                <a:latin typeface="Calibri" panose="020F0502020204030204"/>
              </a:rPr>
              <a:t>Ground Station</a:t>
            </a:r>
          </a:p>
          <a:p>
            <a:pPr marL="723936" lvl="3" indent="-342900">
              <a:buFont typeface="+mj-lt"/>
              <a:buAutoNum type="arabicPeriod"/>
            </a:pPr>
            <a:r>
              <a:rPr lang="en-US" sz="1600" dirty="0">
                <a:solidFill>
                  <a:srgbClr val="FFFFFF"/>
                </a:solidFill>
                <a:latin typeface="Calibri" panose="020F0502020204030204"/>
              </a:rPr>
              <a:t>Ground Terminals</a:t>
            </a:r>
          </a:p>
          <a:p>
            <a:pPr marL="723936" lvl="3" indent="-342900">
              <a:buFont typeface="+mj-lt"/>
              <a:buAutoNum type="arabicPeriod"/>
            </a:pPr>
            <a:r>
              <a:rPr lang="en-US" sz="1600" dirty="0">
                <a:solidFill>
                  <a:srgbClr val="FFFFFF"/>
                </a:solidFill>
                <a:latin typeface="Calibri" panose="020F0502020204030204"/>
              </a:rPr>
              <a:t>User Terminals(i.e. UE)</a:t>
            </a:r>
          </a:p>
          <a:p>
            <a:pPr marL="723936" lvl="3" indent="-342900">
              <a:buFont typeface="+mj-lt"/>
              <a:buAutoNum type="arabicPeriod"/>
            </a:pPr>
            <a:endParaRPr lang="en-US" sz="1600" dirty="0">
              <a:solidFill>
                <a:srgbClr val="FFFFFF"/>
              </a:solidFill>
              <a:latin typeface="Calibri" panose="020F0502020204030204"/>
            </a:endParaRPr>
          </a:p>
          <a:p>
            <a:pPr marL="666786" lvl="3" indent="-285750" fontAlgn="auto">
              <a:spcBef>
                <a:spcPts val="0"/>
              </a:spcBef>
              <a:spcAft>
                <a:spcPts val="0"/>
              </a:spcAft>
              <a:buFont typeface="Wingdings" panose="05000000000000000000" pitchFamily="2" charset="2"/>
              <a:buChar char="§"/>
            </a:pPr>
            <a:r>
              <a:rPr lang="en-GB" sz="1600" dirty="0">
                <a:solidFill>
                  <a:prstClr val="white"/>
                </a:solidFill>
                <a:latin typeface="Calibri" panose="020F0502020204030204"/>
              </a:rPr>
              <a:t>Depending on constellation density, ground to ground connectivity and coverage might not be stable and may fluctuate periodically.</a:t>
            </a:r>
          </a:p>
          <a:p>
            <a:pPr marL="1276423" lvl="4" indent="-285750">
              <a:buFont typeface="Wingdings" panose="05000000000000000000" pitchFamily="2" charset="2"/>
              <a:buChar char="§"/>
            </a:pPr>
            <a:r>
              <a:rPr lang="en-GB" sz="1600" dirty="0">
                <a:solidFill>
                  <a:prstClr val="white"/>
                </a:solidFill>
                <a:latin typeface="Calibri" panose="020F0502020204030204"/>
              </a:rPr>
              <a:t>This may impact data or control plane</a:t>
            </a:r>
            <a:endParaRPr lang="en-US" sz="1600" dirty="0">
              <a:solidFill>
                <a:prstClr val="white"/>
              </a:solidFill>
              <a:latin typeface="Calibri" panose="020F0502020204030204"/>
            </a:endParaRPr>
          </a:p>
          <a:p>
            <a:pPr marL="1276423" lvl="4" indent="-285750">
              <a:buFont typeface="Wingdings" panose="05000000000000000000" pitchFamily="2" charset="2"/>
              <a:buChar char="§"/>
            </a:pPr>
            <a:r>
              <a:rPr lang="en-US" sz="1600" dirty="0">
                <a:solidFill>
                  <a:prstClr val="white"/>
                </a:solidFill>
                <a:latin typeface="Calibri" panose="020F0502020204030204"/>
              </a:rPr>
              <a:t>Ground-based </a:t>
            </a:r>
            <a:r>
              <a:rPr lang="en-US" sz="1600" dirty="0" err="1">
                <a:solidFill>
                  <a:prstClr val="white"/>
                </a:solidFill>
                <a:latin typeface="Calibri" panose="020F0502020204030204"/>
              </a:rPr>
              <a:t>gNB</a:t>
            </a:r>
            <a:r>
              <a:rPr lang="en-US" sz="1600" dirty="0">
                <a:solidFill>
                  <a:prstClr val="white"/>
                </a:solidFill>
                <a:latin typeface="Calibri" panose="020F0502020204030204"/>
              </a:rPr>
              <a:t> supporting users connecting over NTN network to a remote core. </a:t>
            </a:r>
          </a:p>
          <a:p>
            <a:pPr marL="1276423" lvl="4" indent="-285750">
              <a:buFont typeface="Wingdings" panose="05000000000000000000" pitchFamily="2" charset="2"/>
              <a:buChar char="§"/>
            </a:pPr>
            <a:r>
              <a:rPr lang="en-US" sz="1600" dirty="0">
                <a:solidFill>
                  <a:prstClr val="white"/>
                </a:solidFill>
                <a:latin typeface="Calibri" panose="020F0502020204030204"/>
              </a:rPr>
              <a:t>Direct UE connection to satellite must be considered as well (not shown).</a:t>
            </a:r>
          </a:p>
          <a:p>
            <a:pPr marL="1276423" lvl="4" indent="-285750">
              <a:buFont typeface="Wingdings" panose="05000000000000000000" pitchFamily="2" charset="2"/>
              <a:buChar char="§"/>
            </a:pPr>
            <a:r>
              <a:rPr lang="en-US" sz="1600" dirty="0">
                <a:solidFill>
                  <a:prstClr val="white"/>
                </a:solidFill>
                <a:latin typeface="Calibri" panose="020F0502020204030204"/>
              </a:rPr>
              <a:t>Support for multiple operators.</a:t>
            </a:r>
          </a:p>
          <a:p>
            <a:pPr marL="1276423" lvl="4" indent="-285750">
              <a:buFont typeface="Wingdings" panose="05000000000000000000" pitchFamily="2" charset="2"/>
              <a:buChar char="§"/>
            </a:pPr>
            <a:r>
              <a:rPr lang="en-US" sz="1600" dirty="0">
                <a:solidFill>
                  <a:prstClr val="white"/>
                </a:solidFill>
                <a:latin typeface="Calibri" panose="020F0502020204030204"/>
              </a:rPr>
              <a:t>Delay variations resulting from node movements and path changes.</a:t>
            </a:r>
          </a:p>
          <a:p>
            <a:pPr marL="1276423" lvl="4" indent="-285750">
              <a:buFont typeface="Wingdings" panose="05000000000000000000" pitchFamily="2" charset="2"/>
              <a:buChar char="§"/>
            </a:pPr>
            <a:r>
              <a:rPr lang="en-US" sz="1600" dirty="0">
                <a:solidFill>
                  <a:prstClr val="white"/>
                </a:solidFill>
                <a:latin typeface="Calibri" panose="020F0502020204030204"/>
              </a:rPr>
              <a:t>Potential impact on network protocols.</a:t>
            </a:r>
          </a:p>
          <a:p>
            <a:pPr marL="666786" lvl="3" indent="-285750">
              <a:buFont typeface="Wingdings" panose="05000000000000000000" pitchFamily="2" charset="2"/>
              <a:buChar char="§"/>
            </a:pPr>
            <a:endParaRPr lang="en-US" sz="1600" dirty="0">
              <a:solidFill>
                <a:prstClr val="white"/>
              </a:solidFill>
              <a:latin typeface="Calibri" panose="020F0502020204030204"/>
            </a:endParaRPr>
          </a:p>
          <a:p>
            <a:pPr marL="342900" lvl="2" indent="-342900" fontAlgn="auto">
              <a:lnSpc>
                <a:spcPct val="107000"/>
              </a:lnSpc>
              <a:spcBef>
                <a:spcPts val="0"/>
              </a:spcBef>
              <a:spcAft>
                <a:spcPts val="0"/>
              </a:spcAft>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Traffic engineering and QoS</a:t>
            </a:r>
          </a:p>
          <a:p>
            <a:pPr marL="463550" lvl="3" indent="-285750" fontAlgn="auto">
              <a:spcBef>
                <a:spcPts val="0"/>
              </a:spcBef>
              <a:spcAft>
                <a:spcPts val="0"/>
              </a:spcAft>
              <a:buFont typeface="Wingdings" panose="05000000000000000000" pitchFamily="2" charset="2"/>
              <a:buChar char="§"/>
            </a:pPr>
            <a:r>
              <a:rPr lang="en-GB" sz="1600" dirty="0">
                <a:solidFill>
                  <a:prstClr val="white"/>
                </a:solidFill>
                <a:latin typeface="Calibri" panose="020F0502020204030204"/>
              </a:rPr>
              <a:t>Nodes’ movement w.r.t earth along with periodic link fluctuations make resource allocation/reservation extremely challenging especially when taking nodes’ limited resources into account.</a:t>
            </a:r>
          </a:p>
        </p:txBody>
      </p:sp>
      <p:grpSp>
        <p:nvGrpSpPr>
          <p:cNvPr id="10" name="Group 9">
            <a:extLst>
              <a:ext uri="{FF2B5EF4-FFF2-40B4-BE49-F238E27FC236}">
                <a16:creationId xmlns:a16="http://schemas.microsoft.com/office/drawing/2014/main" id="{497B53EA-92A7-46BB-859E-2551F03C6DB8}"/>
              </a:ext>
            </a:extLst>
          </p:cNvPr>
          <p:cNvGrpSpPr/>
          <p:nvPr/>
        </p:nvGrpSpPr>
        <p:grpSpPr>
          <a:xfrm>
            <a:off x="9028484" y="3553966"/>
            <a:ext cx="2973202" cy="3151385"/>
            <a:chOff x="287216" y="4859826"/>
            <a:chExt cx="4833888" cy="5016658"/>
          </a:xfrm>
        </p:grpSpPr>
        <p:pic>
          <p:nvPicPr>
            <p:cNvPr id="30" name="Picture 29">
              <a:extLst>
                <a:ext uri="{FF2B5EF4-FFF2-40B4-BE49-F238E27FC236}">
                  <a16:creationId xmlns:a16="http://schemas.microsoft.com/office/drawing/2014/main" id="{98DDF160-4DF6-4083-B17F-5FE9D0E93B99}"/>
                </a:ext>
              </a:extLst>
            </p:cNvPr>
            <p:cNvPicPr>
              <a:picLocks noChangeAspect="1"/>
            </p:cNvPicPr>
            <p:nvPr/>
          </p:nvPicPr>
          <p:blipFill>
            <a:blip r:embed="rId3"/>
            <a:stretch>
              <a:fillRect/>
            </a:stretch>
          </p:blipFill>
          <p:spPr>
            <a:xfrm>
              <a:off x="287216" y="4859826"/>
              <a:ext cx="4833888" cy="5016658"/>
            </a:xfrm>
            <a:prstGeom prst="rect">
              <a:avLst/>
            </a:prstGeom>
            <a:noFill/>
            <a:effectLst>
              <a:softEdge rad="63500"/>
            </a:effectLst>
          </p:spPr>
        </p:pic>
        <p:sp>
          <p:nvSpPr>
            <p:cNvPr id="31" name="Oval 30">
              <a:extLst>
                <a:ext uri="{FF2B5EF4-FFF2-40B4-BE49-F238E27FC236}">
                  <a16:creationId xmlns:a16="http://schemas.microsoft.com/office/drawing/2014/main" id="{C9A425ED-08CD-4E2C-85B4-3488FCE08106}"/>
                </a:ext>
              </a:extLst>
            </p:cNvPr>
            <p:cNvSpPr/>
            <p:nvPr/>
          </p:nvSpPr>
          <p:spPr>
            <a:xfrm>
              <a:off x="473998" y="5082365"/>
              <a:ext cx="4484168" cy="4621015"/>
            </a:xfrm>
            <a:prstGeom prst="ellipse">
              <a:avLst/>
            </a:prstGeom>
            <a:solidFill>
              <a:srgbClr val="000000">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 name="Rounded Rectangle 22">
            <a:extLst>
              <a:ext uri="{FF2B5EF4-FFF2-40B4-BE49-F238E27FC236}">
                <a16:creationId xmlns:a16="http://schemas.microsoft.com/office/drawing/2014/main" id="{CCBDA6A7-49EA-47C1-B548-B6CD3E901E57}"/>
              </a:ext>
            </a:extLst>
          </p:cNvPr>
          <p:cNvSpPr/>
          <p:nvPr/>
        </p:nvSpPr>
        <p:spPr>
          <a:xfrm>
            <a:off x="8606529" y="5099087"/>
            <a:ext cx="155354" cy="274923"/>
          </a:xfrm>
          <a:prstGeom prst="roundRect">
            <a:avLst>
              <a:gd name="adj" fmla="val 873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25" name="Rectangle 24">
            <a:extLst>
              <a:ext uri="{FF2B5EF4-FFF2-40B4-BE49-F238E27FC236}">
                <a16:creationId xmlns:a16="http://schemas.microsoft.com/office/drawing/2014/main" id="{0E14C62D-D528-48D2-905E-28324610B660}"/>
              </a:ext>
            </a:extLst>
          </p:cNvPr>
          <p:cNvSpPr/>
          <p:nvPr/>
        </p:nvSpPr>
        <p:spPr>
          <a:xfrm>
            <a:off x="8620400" y="5119972"/>
            <a:ext cx="127492" cy="209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26" name="Oval 25">
            <a:extLst>
              <a:ext uri="{FF2B5EF4-FFF2-40B4-BE49-F238E27FC236}">
                <a16:creationId xmlns:a16="http://schemas.microsoft.com/office/drawing/2014/main" id="{E85E84E9-F8CB-4505-94E5-F4B9E7A58018}"/>
              </a:ext>
            </a:extLst>
          </p:cNvPr>
          <p:cNvSpPr/>
          <p:nvPr/>
        </p:nvSpPr>
        <p:spPr>
          <a:xfrm>
            <a:off x="8676005" y="5340116"/>
            <a:ext cx="15535" cy="21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cxnSp>
        <p:nvCxnSpPr>
          <p:cNvPr id="18" name="Straight Arrow Connector 17">
            <a:extLst>
              <a:ext uri="{FF2B5EF4-FFF2-40B4-BE49-F238E27FC236}">
                <a16:creationId xmlns:a16="http://schemas.microsoft.com/office/drawing/2014/main" id="{B30DCC4B-1D0F-454F-8B7C-B1887E563417}"/>
              </a:ext>
            </a:extLst>
          </p:cNvPr>
          <p:cNvCxnSpPr>
            <a:cxnSpLocks/>
          </p:cNvCxnSpPr>
          <p:nvPr/>
        </p:nvCxnSpPr>
        <p:spPr>
          <a:xfrm flipV="1">
            <a:off x="9800871" y="4527936"/>
            <a:ext cx="416329" cy="439236"/>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BB9DAC-724A-4613-9945-41921198146E}"/>
              </a:ext>
            </a:extLst>
          </p:cNvPr>
          <p:cNvCxnSpPr/>
          <p:nvPr/>
        </p:nvCxnSpPr>
        <p:spPr>
          <a:xfrm flipH="1" flipV="1">
            <a:off x="11021829" y="4478663"/>
            <a:ext cx="311472" cy="389816"/>
          </a:xfrm>
          <a:prstGeom prst="straightConnector1">
            <a:avLst/>
          </a:prstGeom>
          <a:ln>
            <a:solidFill>
              <a:schemeClr val="bg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F88578-4377-4402-A50A-C0959E6E78A9}"/>
              </a:ext>
            </a:extLst>
          </p:cNvPr>
          <p:cNvCxnSpPr/>
          <p:nvPr/>
        </p:nvCxnSpPr>
        <p:spPr>
          <a:xfrm>
            <a:off x="10468917" y="4531033"/>
            <a:ext cx="396680" cy="0"/>
          </a:xfrm>
          <a:prstGeom prst="line">
            <a:avLst/>
          </a:prstGeom>
          <a:ln>
            <a:solidFill>
              <a:schemeClr val="bg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86A9C3-4571-40DD-BDCE-FBB293C77845}"/>
              </a:ext>
            </a:extLst>
          </p:cNvPr>
          <p:cNvPicPr>
            <a:picLocks noChangeAspect="1"/>
          </p:cNvPicPr>
          <p:nvPr/>
        </p:nvPicPr>
        <p:blipFill>
          <a:blip r:embed="rId4"/>
          <a:stretch>
            <a:fillRect/>
          </a:stretch>
        </p:blipFill>
        <p:spPr>
          <a:xfrm>
            <a:off x="9962346" y="4331944"/>
            <a:ext cx="626220" cy="224040"/>
          </a:xfrm>
          <a:prstGeom prst="rect">
            <a:avLst/>
          </a:prstGeom>
        </p:spPr>
      </p:pic>
      <p:pic>
        <p:nvPicPr>
          <p:cNvPr id="15" name="Picture 14">
            <a:extLst>
              <a:ext uri="{FF2B5EF4-FFF2-40B4-BE49-F238E27FC236}">
                <a16:creationId xmlns:a16="http://schemas.microsoft.com/office/drawing/2014/main" id="{928EE2F7-A71D-412E-8873-A770F9AB3408}"/>
              </a:ext>
            </a:extLst>
          </p:cNvPr>
          <p:cNvPicPr>
            <a:picLocks noChangeAspect="1"/>
          </p:cNvPicPr>
          <p:nvPr/>
        </p:nvPicPr>
        <p:blipFill>
          <a:blip r:embed="rId4"/>
          <a:stretch>
            <a:fillRect/>
          </a:stretch>
        </p:blipFill>
        <p:spPr>
          <a:xfrm>
            <a:off x="10637636" y="4331944"/>
            <a:ext cx="626220" cy="224040"/>
          </a:xfrm>
          <a:prstGeom prst="rect">
            <a:avLst/>
          </a:prstGeom>
        </p:spPr>
      </p:pic>
      <p:grpSp>
        <p:nvGrpSpPr>
          <p:cNvPr id="32" name="Group 31">
            <a:extLst>
              <a:ext uri="{FF2B5EF4-FFF2-40B4-BE49-F238E27FC236}">
                <a16:creationId xmlns:a16="http://schemas.microsoft.com/office/drawing/2014/main" id="{27B66FAC-138A-4F9A-9CFB-06E4D40B4C32}"/>
              </a:ext>
            </a:extLst>
          </p:cNvPr>
          <p:cNvGrpSpPr/>
          <p:nvPr/>
        </p:nvGrpSpPr>
        <p:grpSpPr>
          <a:xfrm>
            <a:off x="11193669" y="4854889"/>
            <a:ext cx="591727" cy="459623"/>
            <a:chOff x="8182583" y="4571779"/>
            <a:chExt cx="591727" cy="459623"/>
          </a:xfrm>
        </p:grpSpPr>
        <p:sp>
          <p:nvSpPr>
            <p:cNvPr id="33" name="Trapezoid 32">
              <a:extLst>
                <a:ext uri="{FF2B5EF4-FFF2-40B4-BE49-F238E27FC236}">
                  <a16:creationId xmlns:a16="http://schemas.microsoft.com/office/drawing/2014/main" id="{6799AB2D-9981-4E77-9AC7-34B36DD895C9}"/>
                </a:ext>
              </a:extLst>
            </p:cNvPr>
            <p:cNvSpPr/>
            <p:nvPr/>
          </p:nvSpPr>
          <p:spPr>
            <a:xfrm>
              <a:off x="8513025" y="4858609"/>
              <a:ext cx="261285" cy="172793"/>
            </a:xfrm>
            <a:prstGeom prst="trapezoid">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5A0145B-7170-4DCF-B44C-7887A2F16E63}"/>
                </a:ext>
              </a:extLst>
            </p:cNvPr>
            <p:cNvSpPr/>
            <p:nvPr/>
          </p:nvSpPr>
          <p:spPr>
            <a:xfrm rot="18698318">
              <a:off x="8291270" y="4584120"/>
              <a:ext cx="456232" cy="436351"/>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7474520B-B036-4022-97D5-9EE21243065F}"/>
                </a:ext>
              </a:extLst>
            </p:cNvPr>
            <p:cNvSpPr/>
            <p:nvPr/>
          </p:nvSpPr>
          <p:spPr>
            <a:xfrm rot="18698318">
              <a:off x="8278474" y="4614637"/>
              <a:ext cx="405206" cy="339754"/>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E0294057-33E0-438E-AA87-40F41526907F}"/>
                </a:ext>
              </a:extLst>
            </p:cNvPr>
            <p:cNvCxnSpPr>
              <a:stCxn id="39" idx="6"/>
            </p:cNvCxnSpPr>
            <p:nvPr/>
          </p:nvCxnSpPr>
          <p:spPr>
            <a:xfrm>
              <a:off x="8384405" y="4737051"/>
              <a:ext cx="142102" cy="61821"/>
            </a:xfrm>
            <a:prstGeom prst="line">
              <a:avLst/>
            </a:prstGeom>
            <a:solidFill>
              <a:schemeClr val="bg1"/>
            </a:solidFill>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Freeform 588">
              <a:extLst>
                <a:ext uri="{FF2B5EF4-FFF2-40B4-BE49-F238E27FC236}">
                  <a16:creationId xmlns:a16="http://schemas.microsoft.com/office/drawing/2014/main" id="{67F23500-C404-483B-BEAC-89D86B289CBC}"/>
                </a:ext>
              </a:extLst>
            </p:cNvPr>
            <p:cNvSpPr>
              <a:spLocks/>
            </p:cNvSpPr>
            <p:nvPr/>
          </p:nvSpPr>
          <p:spPr bwMode="auto">
            <a:xfrm rot="13298318" flipV="1">
              <a:off x="8226614" y="4610804"/>
              <a:ext cx="83675" cy="164008"/>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sp>
          <p:nvSpPr>
            <p:cNvPr id="38" name="Freeform 588">
              <a:extLst>
                <a:ext uri="{FF2B5EF4-FFF2-40B4-BE49-F238E27FC236}">
                  <a16:creationId xmlns:a16="http://schemas.microsoft.com/office/drawing/2014/main" id="{E64BFDA3-4CB0-4B5E-9147-D1822C65C06C}"/>
                </a:ext>
              </a:extLst>
            </p:cNvPr>
            <p:cNvSpPr>
              <a:spLocks/>
            </p:cNvSpPr>
            <p:nvPr/>
          </p:nvSpPr>
          <p:spPr bwMode="auto">
            <a:xfrm rot="13298318" flipV="1">
              <a:off x="8265086" y="4664868"/>
              <a:ext cx="60465" cy="99243"/>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sp>
          <p:nvSpPr>
            <p:cNvPr id="39" name="椭圆 85">
              <a:extLst>
                <a:ext uri="{FF2B5EF4-FFF2-40B4-BE49-F238E27FC236}">
                  <a16:creationId xmlns:a16="http://schemas.microsoft.com/office/drawing/2014/main" id="{2C1D5905-3AE5-46C6-B6D9-F0B567B51205}"/>
                </a:ext>
              </a:extLst>
            </p:cNvPr>
            <p:cNvSpPr/>
            <p:nvPr/>
          </p:nvSpPr>
          <p:spPr>
            <a:xfrm rot="13298318" flipV="1">
              <a:off x="8372019" y="4726229"/>
              <a:ext cx="98049" cy="60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600"/>
            </a:p>
          </p:txBody>
        </p:sp>
        <p:sp>
          <p:nvSpPr>
            <p:cNvPr id="40" name="Freeform 588">
              <a:extLst>
                <a:ext uri="{FF2B5EF4-FFF2-40B4-BE49-F238E27FC236}">
                  <a16:creationId xmlns:a16="http://schemas.microsoft.com/office/drawing/2014/main" id="{6301B64F-FD03-4BDB-B2A1-76AB4F248E2E}"/>
                </a:ext>
              </a:extLst>
            </p:cNvPr>
            <p:cNvSpPr>
              <a:spLocks/>
            </p:cNvSpPr>
            <p:nvPr/>
          </p:nvSpPr>
          <p:spPr bwMode="auto">
            <a:xfrm rot="13298318" flipV="1">
              <a:off x="8182583" y="4571779"/>
              <a:ext cx="110638" cy="196084"/>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grpSp>
      <p:grpSp>
        <p:nvGrpSpPr>
          <p:cNvPr id="41" name="Group 40">
            <a:extLst>
              <a:ext uri="{FF2B5EF4-FFF2-40B4-BE49-F238E27FC236}">
                <a16:creationId xmlns:a16="http://schemas.microsoft.com/office/drawing/2014/main" id="{EB133EFF-1329-485C-8975-DFF375C67DCB}"/>
              </a:ext>
            </a:extLst>
          </p:cNvPr>
          <p:cNvGrpSpPr/>
          <p:nvPr/>
        </p:nvGrpSpPr>
        <p:grpSpPr>
          <a:xfrm flipH="1">
            <a:off x="9534769" y="4854889"/>
            <a:ext cx="591727" cy="459623"/>
            <a:chOff x="8182583" y="4571779"/>
            <a:chExt cx="591727" cy="459623"/>
          </a:xfrm>
        </p:grpSpPr>
        <p:sp>
          <p:nvSpPr>
            <p:cNvPr id="42" name="Trapezoid 41">
              <a:extLst>
                <a:ext uri="{FF2B5EF4-FFF2-40B4-BE49-F238E27FC236}">
                  <a16:creationId xmlns:a16="http://schemas.microsoft.com/office/drawing/2014/main" id="{E1A8CA5E-BEFE-4A73-B20D-8D4CF8E343F2}"/>
                </a:ext>
              </a:extLst>
            </p:cNvPr>
            <p:cNvSpPr/>
            <p:nvPr/>
          </p:nvSpPr>
          <p:spPr>
            <a:xfrm>
              <a:off x="8513025" y="4858609"/>
              <a:ext cx="261285" cy="172793"/>
            </a:xfrm>
            <a:prstGeom prst="trapezoid">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F562287-E2EB-448E-9EDB-CECFB4D1A790}"/>
                </a:ext>
              </a:extLst>
            </p:cNvPr>
            <p:cNvSpPr/>
            <p:nvPr/>
          </p:nvSpPr>
          <p:spPr>
            <a:xfrm rot="18698318">
              <a:off x="8291270" y="4584120"/>
              <a:ext cx="456232" cy="436351"/>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AF972249-7816-4AEB-918F-9E2A2D184AAE}"/>
                </a:ext>
              </a:extLst>
            </p:cNvPr>
            <p:cNvSpPr/>
            <p:nvPr/>
          </p:nvSpPr>
          <p:spPr>
            <a:xfrm rot="18698318">
              <a:off x="8278474" y="4614637"/>
              <a:ext cx="405206" cy="339754"/>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295E989A-D0BB-4B8C-9F12-FA42404296AD}"/>
                </a:ext>
              </a:extLst>
            </p:cNvPr>
            <p:cNvCxnSpPr>
              <a:stCxn id="48" idx="6"/>
            </p:cNvCxnSpPr>
            <p:nvPr/>
          </p:nvCxnSpPr>
          <p:spPr>
            <a:xfrm>
              <a:off x="8384405" y="4737051"/>
              <a:ext cx="142102" cy="61821"/>
            </a:xfrm>
            <a:prstGeom prst="line">
              <a:avLst/>
            </a:prstGeom>
            <a:solidFill>
              <a:schemeClr val="bg1"/>
            </a:solidFill>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Freeform 588">
              <a:extLst>
                <a:ext uri="{FF2B5EF4-FFF2-40B4-BE49-F238E27FC236}">
                  <a16:creationId xmlns:a16="http://schemas.microsoft.com/office/drawing/2014/main" id="{13C22078-545C-41FE-A015-A51E783F61EE}"/>
                </a:ext>
              </a:extLst>
            </p:cNvPr>
            <p:cNvSpPr>
              <a:spLocks/>
            </p:cNvSpPr>
            <p:nvPr/>
          </p:nvSpPr>
          <p:spPr bwMode="auto">
            <a:xfrm rot="13298318" flipV="1">
              <a:off x="8226614" y="4610804"/>
              <a:ext cx="83675" cy="164008"/>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sp>
          <p:nvSpPr>
            <p:cNvPr id="47" name="Freeform 588">
              <a:extLst>
                <a:ext uri="{FF2B5EF4-FFF2-40B4-BE49-F238E27FC236}">
                  <a16:creationId xmlns:a16="http://schemas.microsoft.com/office/drawing/2014/main" id="{3EFE0A50-1BCB-400A-A1A8-07C350B548C4}"/>
                </a:ext>
              </a:extLst>
            </p:cNvPr>
            <p:cNvSpPr>
              <a:spLocks/>
            </p:cNvSpPr>
            <p:nvPr/>
          </p:nvSpPr>
          <p:spPr bwMode="auto">
            <a:xfrm rot="13298318" flipV="1">
              <a:off x="8265086" y="4664868"/>
              <a:ext cx="60465" cy="99243"/>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sp>
          <p:nvSpPr>
            <p:cNvPr id="48" name="椭圆 85">
              <a:extLst>
                <a:ext uri="{FF2B5EF4-FFF2-40B4-BE49-F238E27FC236}">
                  <a16:creationId xmlns:a16="http://schemas.microsoft.com/office/drawing/2014/main" id="{B19CD46F-CD59-41A7-ABB9-84C84A73F2B2}"/>
                </a:ext>
              </a:extLst>
            </p:cNvPr>
            <p:cNvSpPr/>
            <p:nvPr/>
          </p:nvSpPr>
          <p:spPr>
            <a:xfrm rot="13298318" flipV="1">
              <a:off x="8372019" y="4726229"/>
              <a:ext cx="98049" cy="60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600"/>
            </a:p>
          </p:txBody>
        </p:sp>
        <p:sp>
          <p:nvSpPr>
            <p:cNvPr id="49" name="Freeform 588">
              <a:extLst>
                <a:ext uri="{FF2B5EF4-FFF2-40B4-BE49-F238E27FC236}">
                  <a16:creationId xmlns:a16="http://schemas.microsoft.com/office/drawing/2014/main" id="{34E57A60-4114-4C14-9F85-113C61B5EE8A}"/>
                </a:ext>
              </a:extLst>
            </p:cNvPr>
            <p:cNvSpPr>
              <a:spLocks/>
            </p:cNvSpPr>
            <p:nvPr/>
          </p:nvSpPr>
          <p:spPr bwMode="auto">
            <a:xfrm rot="13298318" flipV="1">
              <a:off x="8182583" y="4571779"/>
              <a:ext cx="110638" cy="196084"/>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grpSp>
      <p:pic>
        <p:nvPicPr>
          <p:cNvPr id="50" name="Picture 49">
            <a:extLst>
              <a:ext uri="{FF2B5EF4-FFF2-40B4-BE49-F238E27FC236}">
                <a16:creationId xmlns:a16="http://schemas.microsoft.com/office/drawing/2014/main" id="{6432F720-5127-442F-8896-3D898E0EB1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03401" y="4837415"/>
            <a:ext cx="353055" cy="489133"/>
          </a:xfrm>
          <a:prstGeom prst="rect">
            <a:avLst/>
          </a:prstGeom>
        </p:spPr>
      </p:pic>
      <p:cxnSp>
        <p:nvCxnSpPr>
          <p:cNvPr id="51" name="Straight Arrow Connector 50">
            <a:extLst>
              <a:ext uri="{FF2B5EF4-FFF2-40B4-BE49-F238E27FC236}">
                <a16:creationId xmlns:a16="http://schemas.microsoft.com/office/drawing/2014/main" id="{5D3E7FFB-DB9D-4696-86F1-331C4FB0E321}"/>
              </a:ext>
            </a:extLst>
          </p:cNvPr>
          <p:cNvCxnSpPr>
            <a:cxnSpLocks/>
            <a:stCxn id="25" idx="0"/>
            <a:endCxn id="50" idx="1"/>
          </p:cNvCxnSpPr>
          <p:nvPr/>
        </p:nvCxnSpPr>
        <p:spPr>
          <a:xfrm flipV="1">
            <a:off x="8684146" y="5081982"/>
            <a:ext cx="319255" cy="3799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117EF42-E2DB-4845-AEC8-23CFAF220BC5}"/>
              </a:ext>
            </a:extLst>
          </p:cNvPr>
          <p:cNvCxnSpPr>
            <a:cxnSpLocks/>
            <a:stCxn id="50" idx="2"/>
          </p:cNvCxnSpPr>
          <p:nvPr/>
        </p:nvCxnSpPr>
        <p:spPr>
          <a:xfrm flipV="1">
            <a:off x="9179929" y="5302604"/>
            <a:ext cx="382205" cy="23944"/>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4" name="Flowchart: Magnetic Disk 53">
            <a:extLst>
              <a:ext uri="{FF2B5EF4-FFF2-40B4-BE49-F238E27FC236}">
                <a16:creationId xmlns:a16="http://schemas.microsoft.com/office/drawing/2014/main" id="{CB241DA6-3328-4F01-913A-B8600FE2A473}"/>
              </a:ext>
            </a:extLst>
          </p:cNvPr>
          <p:cNvSpPr/>
          <p:nvPr/>
        </p:nvSpPr>
        <p:spPr>
          <a:xfrm>
            <a:off x="11615467" y="5296064"/>
            <a:ext cx="523148" cy="254870"/>
          </a:xfrm>
          <a:prstGeom prst="flowChartMagneticDisk">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97E065E5-3E1F-4CE2-9295-F9D5112F3CB3}"/>
              </a:ext>
            </a:extLst>
          </p:cNvPr>
          <p:cNvSpPr txBox="1"/>
          <p:nvPr/>
        </p:nvSpPr>
        <p:spPr>
          <a:xfrm>
            <a:off x="11666593" y="5562561"/>
            <a:ext cx="528582" cy="276999"/>
          </a:xfrm>
          <a:prstGeom prst="rect">
            <a:avLst/>
          </a:prstGeom>
          <a:noFill/>
        </p:spPr>
        <p:txBody>
          <a:bodyPr wrap="square" rtlCol="0">
            <a:spAutoFit/>
          </a:bodyPr>
          <a:lstStyle/>
          <a:p>
            <a:r>
              <a:rPr lang="en-US" sz="1200" dirty="0">
                <a:solidFill>
                  <a:schemeClr val="bg1"/>
                </a:solidFill>
              </a:rPr>
              <a:t>6GC</a:t>
            </a:r>
          </a:p>
        </p:txBody>
      </p:sp>
      <p:sp>
        <p:nvSpPr>
          <p:cNvPr id="57" name="TextBox 56">
            <a:extLst>
              <a:ext uri="{FF2B5EF4-FFF2-40B4-BE49-F238E27FC236}">
                <a16:creationId xmlns:a16="http://schemas.microsoft.com/office/drawing/2014/main" id="{848BDBF4-1213-4C94-91B0-04F296D6575A}"/>
              </a:ext>
            </a:extLst>
          </p:cNvPr>
          <p:cNvSpPr txBox="1"/>
          <p:nvPr/>
        </p:nvSpPr>
        <p:spPr>
          <a:xfrm>
            <a:off x="8670443" y="4845616"/>
            <a:ext cx="360040" cy="261610"/>
          </a:xfrm>
          <a:prstGeom prst="rect">
            <a:avLst/>
          </a:prstGeom>
          <a:noFill/>
        </p:spPr>
        <p:txBody>
          <a:bodyPr wrap="square" rtlCol="0">
            <a:spAutoFit/>
          </a:bodyPr>
          <a:lstStyle/>
          <a:p>
            <a:r>
              <a:rPr lang="en-US" sz="1100" dirty="0">
                <a:solidFill>
                  <a:schemeClr val="bg1"/>
                </a:solidFill>
              </a:rPr>
              <a:t>N</a:t>
            </a:r>
            <a:r>
              <a:rPr lang="en-US" sz="1100" baseline="-25000" dirty="0">
                <a:solidFill>
                  <a:schemeClr val="bg1"/>
                </a:solidFill>
              </a:rPr>
              <a:t>1</a:t>
            </a:r>
          </a:p>
        </p:txBody>
      </p:sp>
      <p:sp>
        <p:nvSpPr>
          <p:cNvPr id="58" name="TextBox 57">
            <a:extLst>
              <a:ext uri="{FF2B5EF4-FFF2-40B4-BE49-F238E27FC236}">
                <a16:creationId xmlns:a16="http://schemas.microsoft.com/office/drawing/2014/main" id="{09AF614A-DD5E-40D2-A2AF-5EA61734AD40}"/>
              </a:ext>
            </a:extLst>
          </p:cNvPr>
          <p:cNvSpPr txBox="1"/>
          <p:nvPr/>
        </p:nvSpPr>
        <p:spPr>
          <a:xfrm>
            <a:off x="10026425" y="4639481"/>
            <a:ext cx="360040" cy="261610"/>
          </a:xfrm>
          <a:prstGeom prst="rect">
            <a:avLst/>
          </a:prstGeom>
          <a:noFill/>
        </p:spPr>
        <p:txBody>
          <a:bodyPr wrap="square" rtlCol="0">
            <a:spAutoFit/>
          </a:bodyPr>
          <a:lstStyle/>
          <a:p>
            <a:r>
              <a:rPr lang="en-US" sz="1100" dirty="0">
                <a:solidFill>
                  <a:schemeClr val="bg1"/>
                </a:solidFill>
              </a:rPr>
              <a:t>N</a:t>
            </a:r>
            <a:r>
              <a:rPr lang="en-US" sz="1100" baseline="-25000" dirty="0">
                <a:solidFill>
                  <a:schemeClr val="bg1"/>
                </a:solidFill>
              </a:rPr>
              <a:t>2</a:t>
            </a:r>
          </a:p>
        </p:txBody>
      </p:sp>
      <p:sp>
        <p:nvSpPr>
          <p:cNvPr id="61" name="TextBox 60">
            <a:extLst>
              <a:ext uri="{FF2B5EF4-FFF2-40B4-BE49-F238E27FC236}">
                <a16:creationId xmlns:a16="http://schemas.microsoft.com/office/drawing/2014/main" id="{22E61528-C4F9-4CA5-99C7-B375939F271C}"/>
              </a:ext>
            </a:extLst>
          </p:cNvPr>
          <p:cNvSpPr txBox="1"/>
          <p:nvPr/>
        </p:nvSpPr>
        <p:spPr>
          <a:xfrm>
            <a:off x="10178825" y="4509914"/>
            <a:ext cx="360040" cy="261610"/>
          </a:xfrm>
          <a:prstGeom prst="rect">
            <a:avLst/>
          </a:prstGeom>
          <a:noFill/>
        </p:spPr>
        <p:txBody>
          <a:bodyPr wrap="square" rtlCol="0">
            <a:spAutoFit/>
          </a:bodyPr>
          <a:lstStyle/>
          <a:p>
            <a:r>
              <a:rPr lang="en-US" sz="1100" dirty="0">
                <a:solidFill>
                  <a:schemeClr val="bg1"/>
                </a:solidFill>
              </a:rPr>
              <a:t>N</a:t>
            </a:r>
            <a:r>
              <a:rPr lang="en-US" sz="1100" baseline="-25000" dirty="0">
                <a:solidFill>
                  <a:schemeClr val="bg1"/>
                </a:solidFill>
              </a:rPr>
              <a:t>3</a:t>
            </a:r>
          </a:p>
        </p:txBody>
      </p:sp>
      <p:grpSp>
        <p:nvGrpSpPr>
          <p:cNvPr id="64" name="Group 63">
            <a:extLst>
              <a:ext uri="{FF2B5EF4-FFF2-40B4-BE49-F238E27FC236}">
                <a16:creationId xmlns:a16="http://schemas.microsoft.com/office/drawing/2014/main" id="{51181392-6EA9-425E-AA68-99189DE105E5}"/>
              </a:ext>
            </a:extLst>
          </p:cNvPr>
          <p:cNvGrpSpPr/>
          <p:nvPr/>
        </p:nvGrpSpPr>
        <p:grpSpPr>
          <a:xfrm>
            <a:off x="9003401" y="703467"/>
            <a:ext cx="2998285" cy="2850499"/>
            <a:chOff x="9003401" y="703467"/>
            <a:chExt cx="2998285" cy="2850499"/>
          </a:xfrm>
        </p:grpSpPr>
        <p:grpSp>
          <p:nvGrpSpPr>
            <p:cNvPr id="3" name="Group 2">
              <a:extLst>
                <a:ext uri="{FF2B5EF4-FFF2-40B4-BE49-F238E27FC236}">
                  <a16:creationId xmlns:a16="http://schemas.microsoft.com/office/drawing/2014/main" id="{B7271157-2B46-4CEA-9CB2-7D115389667A}"/>
                </a:ext>
              </a:extLst>
            </p:cNvPr>
            <p:cNvGrpSpPr/>
            <p:nvPr/>
          </p:nvGrpSpPr>
          <p:grpSpPr>
            <a:xfrm>
              <a:off x="9085740" y="703467"/>
              <a:ext cx="2863550" cy="2850499"/>
              <a:chOff x="9265939" y="693335"/>
              <a:chExt cx="2863550" cy="2850499"/>
            </a:xfrm>
          </p:grpSpPr>
          <p:pic>
            <p:nvPicPr>
              <p:cNvPr id="5" name="Picture 4">
                <a:extLst>
                  <a:ext uri="{FF2B5EF4-FFF2-40B4-BE49-F238E27FC236}">
                    <a16:creationId xmlns:a16="http://schemas.microsoft.com/office/drawing/2014/main" id="{4DB7CFCF-79F4-4B22-99A4-6D6B39368F56}"/>
                  </a:ext>
                </a:extLst>
              </p:cNvPr>
              <p:cNvPicPr>
                <a:picLocks noChangeAspect="1"/>
              </p:cNvPicPr>
              <p:nvPr/>
            </p:nvPicPr>
            <p:blipFill>
              <a:blip r:embed="rId6"/>
              <a:stretch>
                <a:fillRect/>
              </a:stretch>
            </p:blipFill>
            <p:spPr>
              <a:xfrm>
                <a:off x="9265939" y="693335"/>
                <a:ext cx="2863550" cy="2850499"/>
              </a:xfrm>
              <a:prstGeom prst="rect">
                <a:avLst/>
              </a:prstGeom>
            </p:spPr>
          </p:pic>
          <p:sp>
            <p:nvSpPr>
              <p:cNvPr id="7" name="TextBox 6">
                <a:extLst>
                  <a:ext uri="{FF2B5EF4-FFF2-40B4-BE49-F238E27FC236}">
                    <a16:creationId xmlns:a16="http://schemas.microsoft.com/office/drawing/2014/main" id="{9FA05C19-4E19-4C89-95F8-D1D961BA89E0}"/>
                  </a:ext>
                </a:extLst>
              </p:cNvPr>
              <p:cNvSpPr txBox="1"/>
              <p:nvPr/>
            </p:nvSpPr>
            <p:spPr>
              <a:xfrm>
                <a:off x="9265939" y="3245259"/>
                <a:ext cx="2840943" cy="261610"/>
              </a:xfrm>
              <a:prstGeom prst="rect">
                <a:avLst/>
              </a:prstGeom>
              <a:noFill/>
            </p:spPr>
            <p:txBody>
              <a:bodyPr wrap="square" rtlCol="0">
                <a:spAutoFit/>
              </a:bodyPr>
              <a:lstStyle/>
              <a:p>
                <a:pPr algn="ctr"/>
                <a:r>
                  <a:rPr lang="en-GB" sz="1100" dirty="0">
                    <a:solidFill>
                      <a:schemeClr val="bg1"/>
                    </a:solidFill>
                  </a:rPr>
                  <a:t>36x36 , 1296-node constellation at 550 km</a:t>
                </a:r>
              </a:p>
            </p:txBody>
          </p:sp>
        </p:grpSp>
        <p:sp>
          <p:nvSpPr>
            <p:cNvPr id="63" name="Rectangle 62">
              <a:extLst>
                <a:ext uri="{FF2B5EF4-FFF2-40B4-BE49-F238E27FC236}">
                  <a16:creationId xmlns:a16="http://schemas.microsoft.com/office/drawing/2014/main" id="{570405BB-6C86-4473-A1DE-AF3550047F25}"/>
                </a:ext>
              </a:extLst>
            </p:cNvPr>
            <p:cNvSpPr/>
            <p:nvPr/>
          </p:nvSpPr>
          <p:spPr>
            <a:xfrm>
              <a:off x="9003401" y="703467"/>
              <a:ext cx="2998285" cy="100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221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580734" cy="1056245"/>
          </a:xfrm>
        </p:spPr>
        <p:txBody>
          <a:bodyPr/>
          <a:lstStyle/>
          <a:p>
            <a:r>
              <a:rPr lang="en-US" sz="2800" dirty="0"/>
              <a:t>Additional topics for consideration</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120924" y="1104166"/>
            <a:ext cx="9766673" cy="5832366"/>
          </a:xfrm>
          <a:prstGeom prst="rect">
            <a:avLst/>
          </a:prstGeom>
          <a:noFill/>
        </p:spPr>
        <p:txBody>
          <a:bodyPr wrap="square" rtlCol="0">
            <a:spAutoFit/>
          </a:bodyPr>
          <a:lstStyle/>
          <a:p>
            <a:pPr marL="342900" lvl="2" indent="-342900">
              <a:buFont typeface="Wingdings" panose="05000000000000000000" pitchFamily="2" charset="2"/>
              <a:buChar char="§"/>
            </a:pPr>
            <a:r>
              <a:rPr lang="en-US" sz="1600" b="1" dirty="0">
                <a:solidFill>
                  <a:schemeClr val="bg1"/>
                </a:solidFill>
                <a:ea typeface="Calibri" panose="020F0502020204030204" pitchFamily="34" charset="0"/>
                <a:cs typeface="Calibri" panose="020F0502020204030204" pitchFamily="34" charset="0"/>
              </a:rPr>
              <a:t>Mobility faces new challenges</a:t>
            </a:r>
          </a:p>
          <a:p>
            <a:pPr marL="952536" lvl="3" indent="-342900">
              <a:buFont typeface="Wingdings" panose="05000000000000000000" pitchFamily="2" charset="2"/>
              <a:buChar char="§"/>
            </a:pPr>
            <a:r>
              <a:rPr lang="en-US" sz="1400" dirty="0">
                <a:solidFill>
                  <a:prstClr val="white"/>
                </a:solidFill>
              </a:rPr>
              <a:t>Earth rotates under network equipment </a:t>
            </a:r>
          </a:p>
          <a:p>
            <a:pPr marL="952536" lvl="3" indent="-342900">
              <a:buFont typeface="Wingdings" panose="05000000000000000000" pitchFamily="2" charset="2"/>
              <a:buChar char="§"/>
            </a:pPr>
            <a:r>
              <a:rPr lang="en-US" sz="1400" dirty="0">
                <a:solidFill>
                  <a:prstClr val="white"/>
                </a:solidFill>
              </a:rPr>
              <a:t>Network equipment and nodes move w.r.t each other. </a:t>
            </a:r>
          </a:p>
          <a:p>
            <a:pPr marL="952536" lvl="3" indent="-342900">
              <a:buFont typeface="Wingdings" panose="05000000000000000000" pitchFamily="2" charset="2"/>
              <a:buChar char="§"/>
            </a:pPr>
            <a:r>
              <a:rPr lang="en-US" sz="1400" dirty="0">
                <a:solidFill>
                  <a:prstClr val="white"/>
                </a:solidFill>
              </a:rPr>
              <a:t>Nodes can experience faster user mobility. (Fast moving terminal and UE (e.g. aircrafts). </a:t>
            </a:r>
          </a:p>
          <a:p>
            <a:pPr marL="952536" lvl="3" indent="-342900">
              <a:buFont typeface="Wingdings" panose="05000000000000000000" pitchFamily="2" charset="2"/>
              <a:buChar char="§"/>
            </a:pPr>
            <a:r>
              <a:rPr lang="en-US" sz="1400" dirty="0">
                <a:solidFill>
                  <a:prstClr val="white"/>
                </a:solidFill>
              </a:rPr>
              <a:t>Nodes can potentially experience more traffic variability compared to terrestrial nodes. </a:t>
            </a:r>
          </a:p>
          <a:p>
            <a:pPr marL="952536" lvl="3" indent="-342900">
              <a:buFont typeface="Wingdings" panose="05000000000000000000" pitchFamily="2" charset="2"/>
              <a:buChar char="§"/>
            </a:pPr>
            <a:r>
              <a:rPr lang="en-US" sz="1400" dirty="0">
                <a:solidFill>
                  <a:prstClr val="white"/>
                </a:solidFill>
              </a:rPr>
              <a:t>Hand-over between NTN and TN.</a:t>
            </a:r>
          </a:p>
          <a:p>
            <a:pPr marL="0" lvl="2"/>
            <a:endParaRPr lang="en-US" sz="1200" b="1" dirty="0">
              <a:solidFill>
                <a:schemeClr val="bg1"/>
              </a:solidFill>
              <a:ea typeface="Calibri" panose="020F0502020204030204" pitchFamily="34" charset="0"/>
              <a:cs typeface="Calibri" panose="020F0502020204030204" pitchFamily="34" charset="0"/>
            </a:endParaRPr>
          </a:p>
          <a:p>
            <a:pPr marL="342900" lvl="2" indent="-342900">
              <a:buFont typeface="Wingdings" panose="05000000000000000000" pitchFamily="2" charset="2"/>
              <a:buChar char="§"/>
            </a:pPr>
            <a:r>
              <a:rPr lang="en-US" sz="1600" b="1" dirty="0">
                <a:solidFill>
                  <a:schemeClr val="bg1"/>
                </a:solidFill>
                <a:ea typeface="Calibri" panose="020F0502020204030204" pitchFamily="34" charset="0"/>
                <a:cs typeface="Calibri" panose="020F0502020204030204" pitchFamily="34" charset="0"/>
              </a:rPr>
              <a:t>NTN configurations and architecture for mobile networks</a:t>
            </a:r>
          </a:p>
          <a:p>
            <a:pPr marL="952536" lvl="3" indent="-342900">
              <a:buFont typeface="Wingdings" panose="05000000000000000000" pitchFamily="2" charset="2"/>
              <a:buChar char="§"/>
            </a:pPr>
            <a:r>
              <a:rPr lang="en-US" sz="1400" dirty="0">
                <a:solidFill>
                  <a:prstClr val="white"/>
                </a:solidFill>
              </a:rPr>
              <a:t>NTN for backhaul </a:t>
            </a:r>
          </a:p>
          <a:p>
            <a:pPr marL="952536" lvl="3" indent="-342900">
              <a:buFont typeface="Wingdings" panose="05000000000000000000" pitchFamily="2" charset="2"/>
              <a:buChar char="§"/>
            </a:pPr>
            <a:r>
              <a:rPr lang="en-US" sz="1400" dirty="0">
                <a:solidFill>
                  <a:prstClr val="white"/>
                </a:solidFill>
              </a:rPr>
              <a:t>NTN and different fronthaul flavors potentially including</a:t>
            </a:r>
          </a:p>
          <a:p>
            <a:pPr marL="1562173" lvl="4" indent="-342900">
              <a:buFont typeface="Wingdings" panose="05000000000000000000" pitchFamily="2" charset="2"/>
              <a:buChar char="§"/>
            </a:pPr>
            <a:r>
              <a:rPr lang="en-US" sz="1400" dirty="0">
                <a:solidFill>
                  <a:prstClr val="white"/>
                </a:solidFill>
              </a:rPr>
              <a:t>LEO as RRH (UE direct connectivity to satellites) </a:t>
            </a:r>
          </a:p>
          <a:p>
            <a:pPr marL="1562173" lvl="4" indent="-342900">
              <a:buFont typeface="Wingdings" panose="05000000000000000000" pitchFamily="2" charset="2"/>
              <a:buChar char="§"/>
            </a:pPr>
            <a:r>
              <a:rPr lang="en-US" sz="1400" dirty="0">
                <a:solidFill>
                  <a:prstClr val="white"/>
                </a:solidFill>
              </a:rPr>
              <a:t>LEO as </a:t>
            </a:r>
            <a:r>
              <a:rPr lang="en-US" sz="1400" dirty="0" err="1">
                <a:solidFill>
                  <a:prstClr val="white"/>
                </a:solidFill>
              </a:rPr>
              <a:t>gNB</a:t>
            </a:r>
            <a:r>
              <a:rPr lang="en-US" sz="1400" dirty="0">
                <a:solidFill>
                  <a:prstClr val="white"/>
                </a:solidFill>
              </a:rPr>
              <a:t> </a:t>
            </a:r>
          </a:p>
          <a:p>
            <a:pPr marL="1562173" lvl="4" indent="-342900">
              <a:buFont typeface="Wingdings" panose="05000000000000000000" pitchFamily="2" charset="2"/>
              <a:buChar char="§"/>
            </a:pPr>
            <a:r>
              <a:rPr lang="en-US" sz="1400" dirty="0">
                <a:solidFill>
                  <a:prstClr val="white"/>
                </a:solidFill>
              </a:rPr>
              <a:t>LEO as DU component of access. </a:t>
            </a:r>
          </a:p>
          <a:p>
            <a:pPr marL="0" lvl="2"/>
            <a:endParaRPr lang="en-US" sz="1200" b="1" dirty="0">
              <a:solidFill>
                <a:schemeClr val="bg1"/>
              </a:solidFill>
              <a:ea typeface="Calibri" panose="020F0502020204030204" pitchFamily="34" charset="0"/>
              <a:cs typeface="Calibri" panose="020F0502020204030204" pitchFamily="34" charset="0"/>
            </a:endParaRPr>
          </a:p>
          <a:p>
            <a:pPr marL="342900" marR="0" lvl="2"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white"/>
                </a:solidFill>
                <a:effectLst/>
                <a:uLnTx/>
                <a:uFillTx/>
                <a:ea typeface="Calibri" panose="020F0502020204030204" pitchFamily="34" charset="0"/>
                <a:cs typeface="Calibri" panose="020F0502020204030204" pitchFamily="34" charset="0"/>
              </a:rPr>
              <a:t>HAPs over urban area</a:t>
            </a:r>
          </a:p>
          <a:p>
            <a:pPr marL="952536" marR="0" lvl="3"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white"/>
                </a:solidFill>
                <a:effectLst/>
                <a:uLnTx/>
                <a:uFillTx/>
                <a:ea typeface="微软雅黑"/>
                <a:cs typeface="+mn-cs"/>
              </a:rPr>
              <a:t>Handling much larger number of users in single </a:t>
            </a:r>
            <a:r>
              <a:rPr kumimoji="0" lang="en-US" sz="1400" b="0" i="0" u="none" strike="noStrike" kern="1200" cap="none" spc="0" normalizeH="0" baseline="0" noProof="0" dirty="0" err="1">
                <a:ln>
                  <a:noFill/>
                </a:ln>
                <a:solidFill>
                  <a:prstClr val="white"/>
                </a:solidFill>
                <a:effectLst/>
                <a:uLnTx/>
                <a:uFillTx/>
                <a:ea typeface="微软雅黑"/>
                <a:cs typeface="+mn-cs"/>
              </a:rPr>
              <a:t>gNB</a:t>
            </a:r>
            <a:r>
              <a:rPr kumimoji="0" lang="en-US" sz="1400" b="0" i="0" u="none" strike="noStrike" kern="1200" cap="none" spc="0" normalizeH="0" baseline="0" noProof="0" dirty="0">
                <a:ln>
                  <a:noFill/>
                </a:ln>
                <a:solidFill>
                  <a:prstClr val="white"/>
                </a:solidFill>
                <a:effectLst/>
                <a:uLnTx/>
                <a:uFillTx/>
                <a:ea typeface="微软雅黑"/>
                <a:cs typeface="+mn-cs"/>
              </a:rPr>
              <a:t>, RRH</a:t>
            </a:r>
            <a:r>
              <a:rPr kumimoji="0" lang="en-US" sz="2000" b="1" i="0" u="none" strike="noStrike" kern="1200" cap="none" spc="0" normalizeH="0" baseline="0" noProof="0" dirty="0">
                <a:ln>
                  <a:noFill/>
                </a:ln>
                <a:solidFill>
                  <a:prstClr val="white"/>
                </a:solidFill>
                <a:effectLst/>
                <a:uLnTx/>
                <a:uFillTx/>
                <a:ea typeface="Calibri" panose="020F0502020204030204" pitchFamily="34" charset="0"/>
                <a:cs typeface="Calibri" panose="020F0502020204030204" pitchFamily="34" charset="0"/>
              </a:rPr>
              <a:t>.</a:t>
            </a:r>
          </a:p>
          <a:p>
            <a:pPr marL="0" marR="0" lvl="2" algn="l" defTabSz="1219272" rtl="0" eaLnBrk="1" fontAlgn="auto" latinLnBrk="0" hangingPunct="1">
              <a:lnSpc>
                <a:spcPct val="100000"/>
              </a:lnSpc>
              <a:spcBef>
                <a:spcPts val="0"/>
              </a:spcBef>
              <a:spcAft>
                <a:spcPts val="0"/>
              </a:spcAft>
              <a:buClrTx/>
              <a:buSzTx/>
              <a:tabLst/>
              <a:defRPr/>
            </a:pPr>
            <a:endParaRPr kumimoji="0" lang="en-US" sz="1200" b="1" i="0" u="none" strike="noStrike" kern="1200" cap="none" spc="0" normalizeH="0" baseline="0" noProof="0" dirty="0">
              <a:ln>
                <a:noFill/>
              </a:ln>
              <a:solidFill>
                <a:prstClr val="white"/>
              </a:solidFill>
              <a:effectLst/>
              <a:uLnTx/>
              <a:uFillTx/>
              <a:ea typeface="Calibri" panose="020F0502020204030204" pitchFamily="34" charset="0"/>
              <a:cs typeface="Calibri" panose="020F0502020204030204" pitchFamily="34" charset="0"/>
            </a:endParaRPr>
          </a:p>
          <a:p>
            <a:pPr marL="342900" marR="0" lvl="2"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white"/>
                </a:solidFill>
                <a:effectLst/>
                <a:uLnTx/>
                <a:uFillTx/>
                <a:ea typeface="Calibri" panose="020F0502020204030204" pitchFamily="34" charset="0"/>
                <a:cs typeface="Calibri" panose="020F0502020204030204" pitchFamily="34" charset="0"/>
              </a:rPr>
              <a:t>Power consumption aware routing and traffic delivery (Tidal networks)</a:t>
            </a:r>
          </a:p>
          <a:p>
            <a:pPr marL="952536" marR="0" lvl="3"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white"/>
                </a:solidFill>
                <a:effectLst/>
                <a:uLnTx/>
                <a:uFillTx/>
                <a:ea typeface="微软雅黑"/>
                <a:cs typeface="+mn-cs"/>
              </a:rPr>
              <a:t>Scheduled based networking</a:t>
            </a:r>
          </a:p>
          <a:p>
            <a:pPr marL="952536" marR="0" lvl="3"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white"/>
                </a:solidFill>
                <a:effectLst/>
                <a:uLnTx/>
                <a:uFillTx/>
                <a:ea typeface="微软雅黑"/>
                <a:cs typeface="+mn-cs"/>
              </a:rPr>
              <a:t>Advanced power management.</a:t>
            </a:r>
          </a:p>
          <a:p>
            <a:pPr marL="952536" marR="0" lvl="3"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white"/>
                </a:solidFill>
                <a:effectLst/>
                <a:uLnTx/>
                <a:uFillTx/>
                <a:ea typeface="微软雅黑"/>
                <a:cs typeface="+mn-cs"/>
              </a:rPr>
              <a:t>Possible temporary traffic reroute and ground transmission based on anticipated power levels (or other factors) between adjacent nodes.</a:t>
            </a:r>
          </a:p>
          <a:p>
            <a:pPr marL="952536" marR="0" lvl="3"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white"/>
                </a:solidFill>
                <a:effectLst/>
                <a:uLnTx/>
                <a:uFillTx/>
                <a:ea typeface="微软雅黑"/>
                <a:cs typeface="+mn-cs"/>
              </a:rPr>
              <a:t>Federated/collaborative up/down link attachments to ground stations (GS).</a:t>
            </a:r>
            <a:endParaRPr lang="en-US" sz="1100" dirty="0">
              <a:solidFill>
                <a:prstClr val="white"/>
              </a:solidFill>
              <a:ea typeface="微软雅黑"/>
            </a:endParaRPr>
          </a:p>
          <a:p>
            <a:pPr marL="0" lvl="2">
              <a:defRPr/>
            </a:pPr>
            <a:endParaRPr kumimoji="0" lang="en-US" sz="1200" b="0" i="0" u="none" strike="noStrike" kern="1200" cap="none" spc="0" normalizeH="0" baseline="0" noProof="0" dirty="0">
              <a:ln>
                <a:noFill/>
              </a:ln>
              <a:solidFill>
                <a:prstClr val="white"/>
              </a:solidFill>
              <a:effectLst/>
              <a:uLnTx/>
              <a:uFillTx/>
              <a:ea typeface="微软雅黑"/>
              <a:cs typeface="+mn-cs"/>
            </a:endParaRPr>
          </a:p>
          <a:p>
            <a:pPr marL="342900" marR="0" lvl="2" indent="-342900" algn="l" defTabSz="1219272"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white"/>
                </a:solidFill>
                <a:effectLst/>
                <a:uLnTx/>
                <a:uFillTx/>
                <a:ea typeface="Calibri" panose="020F0502020204030204" pitchFamily="34" charset="0"/>
                <a:cs typeface="Calibri" panose="020F0502020204030204" pitchFamily="34" charset="0"/>
              </a:rPr>
              <a:t>Scalability is a major factor which requires special attention at different levels of integrated TN-NTN</a:t>
            </a:r>
          </a:p>
        </p:txBody>
      </p:sp>
      <p:grpSp>
        <p:nvGrpSpPr>
          <p:cNvPr id="51" name="Group 50">
            <a:extLst>
              <a:ext uri="{FF2B5EF4-FFF2-40B4-BE49-F238E27FC236}">
                <a16:creationId xmlns:a16="http://schemas.microsoft.com/office/drawing/2014/main" id="{CF20A1F8-AB75-40C4-BBE5-EC0AC151A164}"/>
              </a:ext>
            </a:extLst>
          </p:cNvPr>
          <p:cNvGrpSpPr/>
          <p:nvPr/>
        </p:nvGrpSpPr>
        <p:grpSpPr>
          <a:xfrm>
            <a:off x="9860274" y="1987800"/>
            <a:ext cx="2122790" cy="930300"/>
            <a:chOff x="6470319" y="4939489"/>
            <a:chExt cx="2122790" cy="930300"/>
          </a:xfrm>
        </p:grpSpPr>
        <p:cxnSp>
          <p:nvCxnSpPr>
            <p:cNvPr id="43" name="Straight Connector 42">
              <a:extLst>
                <a:ext uri="{FF2B5EF4-FFF2-40B4-BE49-F238E27FC236}">
                  <a16:creationId xmlns:a16="http://schemas.microsoft.com/office/drawing/2014/main" id="{FC517E1A-A487-4178-BAB4-BE135131403B}"/>
                </a:ext>
              </a:extLst>
            </p:cNvPr>
            <p:cNvCxnSpPr>
              <a:cxnSpLocks/>
              <a:stCxn id="39" idx="2"/>
              <a:endCxn id="40" idx="2"/>
            </p:cNvCxnSpPr>
            <p:nvPr/>
          </p:nvCxnSpPr>
          <p:spPr>
            <a:xfrm flipV="1">
              <a:off x="6748298" y="5129797"/>
              <a:ext cx="634085" cy="10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CCBD8B34-397B-4D70-9B5E-A95F95324589}"/>
                </a:ext>
              </a:extLst>
            </p:cNvPr>
            <p:cNvPicPr>
              <a:picLocks noChangeAspect="1"/>
            </p:cNvPicPr>
            <p:nvPr/>
          </p:nvPicPr>
          <p:blipFill>
            <a:blip r:embed="rId3"/>
            <a:stretch>
              <a:fillRect/>
            </a:stretch>
          </p:blipFill>
          <p:spPr>
            <a:xfrm>
              <a:off x="6470319" y="5384219"/>
              <a:ext cx="186665" cy="313657"/>
            </a:xfrm>
            <a:prstGeom prst="rect">
              <a:avLst/>
            </a:prstGeom>
          </p:spPr>
        </p:pic>
        <p:grpSp>
          <p:nvGrpSpPr>
            <p:cNvPr id="3" name="Group 2">
              <a:extLst>
                <a:ext uri="{FF2B5EF4-FFF2-40B4-BE49-F238E27FC236}">
                  <a16:creationId xmlns:a16="http://schemas.microsoft.com/office/drawing/2014/main" id="{04CBA5E6-ACE1-4C60-9044-4A06ABAA9921}"/>
                </a:ext>
              </a:extLst>
            </p:cNvPr>
            <p:cNvGrpSpPr/>
            <p:nvPr/>
          </p:nvGrpSpPr>
          <p:grpSpPr>
            <a:xfrm>
              <a:off x="7772697" y="5388540"/>
              <a:ext cx="820412" cy="481249"/>
              <a:chOff x="7772697" y="5388540"/>
              <a:chExt cx="820412" cy="481249"/>
            </a:xfrm>
          </p:grpSpPr>
          <p:sp>
            <p:nvSpPr>
              <p:cNvPr id="35" name="TextBox 34">
                <a:extLst>
                  <a:ext uri="{FF2B5EF4-FFF2-40B4-BE49-F238E27FC236}">
                    <a16:creationId xmlns:a16="http://schemas.microsoft.com/office/drawing/2014/main" id="{6CA522D7-A841-445B-BC7A-7F41241DD74B}"/>
                  </a:ext>
                </a:extLst>
              </p:cNvPr>
              <p:cNvSpPr txBox="1"/>
              <p:nvPr/>
            </p:nvSpPr>
            <p:spPr>
              <a:xfrm>
                <a:off x="7923882" y="5507336"/>
                <a:ext cx="545341" cy="338554"/>
              </a:xfrm>
              <a:prstGeom prst="rect">
                <a:avLst/>
              </a:prstGeom>
              <a:noFill/>
            </p:spPr>
            <p:txBody>
              <a:bodyPr wrap="none" rtlCol="0">
                <a:spAutoFit/>
              </a:bodyPr>
              <a:lstStyle/>
              <a:p>
                <a:pPr algn="ctr"/>
                <a:r>
                  <a:rPr lang="en-GB" sz="800" dirty="0">
                    <a:solidFill>
                      <a:schemeClr val="bg1"/>
                    </a:solidFill>
                  </a:rPr>
                  <a:t>Mobile</a:t>
                </a:r>
              </a:p>
              <a:p>
                <a:pPr algn="ctr"/>
                <a:r>
                  <a:rPr lang="en-GB" sz="800" dirty="0">
                    <a:solidFill>
                      <a:schemeClr val="bg1"/>
                    </a:solidFill>
                  </a:rPr>
                  <a:t>network</a:t>
                </a:r>
              </a:p>
            </p:txBody>
          </p:sp>
          <p:sp>
            <p:nvSpPr>
              <p:cNvPr id="38" name="Freeform 6">
                <a:extLst>
                  <a:ext uri="{FF2B5EF4-FFF2-40B4-BE49-F238E27FC236}">
                    <a16:creationId xmlns:a16="http://schemas.microsoft.com/office/drawing/2014/main" id="{00B637F2-3CAB-4FC4-ADAC-4EB49C6388AE}"/>
                  </a:ext>
                </a:extLst>
              </p:cNvPr>
              <p:cNvSpPr>
                <a:spLocks/>
              </p:cNvSpPr>
              <p:nvPr/>
            </p:nvSpPr>
            <p:spPr bwMode="auto">
              <a:xfrm>
                <a:off x="7772697" y="5388540"/>
                <a:ext cx="820412" cy="481249"/>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zh-CN" altLang="en-US" kern="0" dirty="0">
                  <a:solidFill>
                    <a:prstClr val="white"/>
                  </a:solidFill>
                  <a:latin typeface="FrutigerNext LT Light" pitchFamily="34" charset="0"/>
                  <a:ea typeface="华文细黑" pitchFamily="2" charset="-122"/>
                </a:endParaRPr>
              </a:p>
            </p:txBody>
          </p:sp>
        </p:grpSp>
        <p:sp>
          <p:nvSpPr>
            <p:cNvPr id="37" name="TextBox 36">
              <a:extLst>
                <a:ext uri="{FF2B5EF4-FFF2-40B4-BE49-F238E27FC236}">
                  <a16:creationId xmlns:a16="http://schemas.microsoft.com/office/drawing/2014/main" id="{E88641CD-4E0D-45D9-A0A2-7AA90A20600D}"/>
                </a:ext>
              </a:extLst>
            </p:cNvPr>
            <p:cNvSpPr txBox="1"/>
            <p:nvPr/>
          </p:nvSpPr>
          <p:spPr>
            <a:xfrm>
              <a:off x="7649057" y="5398203"/>
              <a:ext cx="367370" cy="218265"/>
            </a:xfrm>
            <a:prstGeom prst="rect">
              <a:avLst/>
            </a:prstGeom>
            <a:solidFill>
              <a:srgbClr val="8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fontAlgn="auto">
                <a:lnSpc>
                  <a:spcPct val="107000"/>
                </a:lnSpc>
                <a:spcBef>
                  <a:spcPts val="0"/>
                </a:spcBef>
                <a:spcAft>
                  <a:spcPts val="0"/>
                </a:spcAft>
              </a:pPr>
              <a:r>
                <a:rPr lang="en-US" sz="800" b="1"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gNB</a:t>
              </a:r>
              <a:endParaRPr lang="en-US" sz="800" b="1"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9" name="Picture 38">
              <a:extLst>
                <a:ext uri="{FF2B5EF4-FFF2-40B4-BE49-F238E27FC236}">
                  <a16:creationId xmlns:a16="http://schemas.microsoft.com/office/drawing/2014/main" id="{B8328E7C-7BFE-428E-B47F-C0F9F8B960B1}"/>
                </a:ext>
              </a:extLst>
            </p:cNvPr>
            <p:cNvPicPr>
              <a:picLocks noChangeAspect="1"/>
            </p:cNvPicPr>
            <p:nvPr/>
          </p:nvPicPr>
          <p:blipFill>
            <a:blip r:embed="rId4"/>
            <a:stretch>
              <a:fillRect/>
            </a:stretch>
          </p:blipFill>
          <p:spPr>
            <a:xfrm rot="1951804">
              <a:off x="6506523" y="4949543"/>
              <a:ext cx="594597" cy="206507"/>
            </a:xfrm>
            <a:prstGeom prst="rect">
              <a:avLst/>
            </a:prstGeom>
          </p:spPr>
        </p:pic>
        <p:pic>
          <p:nvPicPr>
            <p:cNvPr id="40" name="Picture 39">
              <a:extLst>
                <a:ext uri="{FF2B5EF4-FFF2-40B4-BE49-F238E27FC236}">
                  <a16:creationId xmlns:a16="http://schemas.microsoft.com/office/drawing/2014/main" id="{FAFBD53E-FCCF-4651-8EAA-602347B84DD3}"/>
                </a:ext>
              </a:extLst>
            </p:cNvPr>
            <p:cNvPicPr>
              <a:picLocks noChangeAspect="1"/>
            </p:cNvPicPr>
            <p:nvPr/>
          </p:nvPicPr>
          <p:blipFill>
            <a:blip r:embed="rId4"/>
            <a:stretch>
              <a:fillRect/>
            </a:stretch>
          </p:blipFill>
          <p:spPr>
            <a:xfrm rot="1951804">
              <a:off x="7140608" y="4939489"/>
              <a:ext cx="594597" cy="206507"/>
            </a:xfrm>
            <a:prstGeom prst="rect">
              <a:avLst/>
            </a:prstGeom>
          </p:spPr>
        </p:pic>
        <p:cxnSp>
          <p:nvCxnSpPr>
            <p:cNvPr id="42" name="Straight Connector 41">
              <a:extLst>
                <a:ext uri="{FF2B5EF4-FFF2-40B4-BE49-F238E27FC236}">
                  <a16:creationId xmlns:a16="http://schemas.microsoft.com/office/drawing/2014/main" id="{0807CE66-E398-4E9E-8809-06462CFBE0C8}"/>
                </a:ext>
              </a:extLst>
            </p:cNvPr>
            <p:cNvCxnSpPr>
              <a:cxnSpLocks/>
              <a:stCxn id="36" idx="0"/>
              <a:endCxn id="39" idx="2"/>
            </p:cNvCxnSpPr>
            <p:nvPr/>
          </p:nvCxnSpPr>
          <p:spPr>
            <a:xfrm flipV="1">
              <a:off x="6563652" y="5139851"/>
              <a:ext cx="184646" cy="2443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F52EBC8-19EE-44C7-A84C-05F9C69FF2DF}"/>
                </a:ext>
              </a:extLst>
            </p:cNvPr>
            <p:cNvCxnSpPr>
              <a:cxnSpLocks/>
              <a:stCxn id="37" idx="1"/>
              <a:endCxn id="40" idx="2"/>
            </p:cNvCxnSpPr>
            <p:nvPr/>
          </p:nvCxnSpPr>
          <p:spPr>
            <a:xfrm flipH="1" flipV="1">
              <a:off x="7382383" y="5129797"/>
              <a:ext cx="266674" cy="377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7F27E895-3C39-494B-A6E5-D32976DBB8B2}"/>
              </a:ext>
            </a:extLst>
          </p:cNvPr>
          <p:cNvGrpSpPr/>
          <p:nvPr/>
        </p:nvGrpSpPr>
        <p:grpSpPr>
          <a:xfrm>
            <a:off x="9860274" y="3379170"/>
            <a:ext cx="2122790" cy="1084258"/>
            <a:chOff x="9865085" y="3272529"/>
            <a:chExt cx="2122790" cy="1084258"/>
          </a:xfrm>
        </p:grpSpPr>
        <p:cxnSp>
          <p:nvCxnSpPr>
            <p:cNvPr id="53" name="Straight Connector 52">
              <a:extLst>
                <a:ext uri="{FF2B5EF4-FFF2-40B4-BE49-F238E27FC236}">
                  <a16:creationId xmlns:a16="http://schemas.microsoft.com/office/drawing/2014/main" id="{5C659CE9-76BF-489D-B219-AC9755173C1D}"/>
                </a:ext>
              </a:extLst>
            </p:cNvPr>
            <p:cNvCxnSpPr>
              <a:cxnSpLocks/>
              <a:stCxn id="57" idx="2"/>
              <a:endCxn id="58" idx="2"/>
            </p:cNvCxnSpPr>
            <p:nvPr/>
          </p:nvCxnSpPr>
          <p:spPr>
            <a:xfrm flipV="1">
              <a:off x="10143064" y="3616795"/>
              <a:ext cx="634085" cy="10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8D535DF3-CDD3-4D5A-BCAA-9050F9C76287}"/>
                </a:ext>
              </a:extLst>
            </p:cNvPr>
            <p:cNvPicPr>
              <a:picLocks noChangeAspect="1"/>
            </p:cNvPicPr>
            <p:nvPr/>
          </p:nvPicPr>
          <p:blipFill>
            <a:blip r:embed="rId3"/>
            <a:stretch>
              <a:fillRect/>
            </a:stretch>
          </p:blipFill>
          <p:spPr>
            <a:xfrm>
              <a:off x="9865085" y="3871217"/>
              <a:ext cx="186665" cy="313657"/>
            </a:xfrm>
            <a:prstGeom prst="rect">
              <a:avLst/>
            </a:prstGeom>
          </p:spPr>
        </p:pic>
        <p:grpSp>
          <p:nvGrpSpPr>
            <p:cNvPr id="55" name="Group 54">
              <a:extLst>
                <a:ext uri="{FF2B5EF4-FFF2-40B4-BE49-F238E27FC236}">
                  <a16:creationId xmlns:a16="http://schemas.microsoft.com/office/drawing/2014/main" id="{62D5997B-F5BD-4326-9284-CF19011B713F}"/>
                </a:ext>
              </a:extLst>
            </p:cNvPr>
            <p:cNvGrpSpPr/>
            <p:nvPr/>
          </p:nvGrpSpPr>
          <p:grpSpPr>
            <a:xfrm>
              <a:off x="11167463" y="3875538"/>
              <a:ext cx="820412" cy="481249"/>
              <a:chOff x="7772697" y="5388540"/>
              <a:chExt cx="820412" cy="481249"/>
            </a:xfrm>
          </p:grpSpPr>
          <p:sp>
            <p:nvSpPr>
              <p:cNvPr id="61" name="TextBox 60">
                <a:extLst>
                  <a:ext uri="{FF2B5EF4-FFF2-40B4-BE49-F238E27FC236}">
                    <a16:creationId xmlns:a16="http://schemas.microsoft.com/office/drawing/2014/main" id="{486A1857-8FEA-4AFD-AB2A-A24C62E63364}"/>
                  </a:ext>
                </a:extLst>
              </p:cNvPr>
              <p:cNvSpPr txBox="1"/>
              <p:nvPr/>
            </p:nvSpPr>
            <p:spPr>
              <a:xfrm>
                <a:off x="7923882" y="5507336"/>
                <a:ext cx="545341" cy="338554"/>
              </a:xfrm>
              <a:prstGeom prst="rect">
                <a:avLst/>
              </a:prstGeom>
              <a:noFill/>
            </p:spPr>
            <p:txBody>
              <a:bodyPr wrap="none" rtlCol="0">
                <a:spAutoFit/>
              </a:bodyPr>
              <a:lstStyle/>
              <a:p>
                <a:pPr algn="ctr"/>
                <a:r>
                  <a:rPr lang="en-GB" sz="800" dirty="0">
                    <a:solidFill>
                      <a:schemeClr val="bg1"/>
                    </a:solidFill>
                  </a:rPr>
                  <a:t>Mobile</a:t>
                </a:r>
              </a:p>
              <a:p>
                <a:pPr algn="ctr"/>
                <a:r>
                  <a:rPr lang="en-GB" sz="800" dirty="0">
                    <a:solidFill>
                      <a:schemeClr val="bg1"/>
                    </a:solidFill>
                  </a:rPr>
                  <a:t>network</a:t>
                </a:r>
              </a:p>
            </p:txBody>
          </p:sp>
          <p:sp>
            <p:nvSpPr>
              <p:cNvPr id="62" name="Freeform 6">
                <a:extLst>
                  <a:ext uri="{FF2B5EF4-FFF2-40B4-BE49-F238E27FC236}">
                    <a16:creationId xmlns:a16="http://schemas.microsoft.com/office/drawing/2014/main" id="{5AA3F9CE-BB5D-4AC9-9F41-69C30FBE9529}"/>
                  </a:ext>
                </a:extLst>
              </p:cNvPr>
              <p:cNvSpPr>
                <a:spLocks/>
              </p:cNvSpPr>
              <p:nvPr/>
            </p:nvSpPr>
            <p:spPr bwMode="auto">
              <a:xfrm>
                <a:off x="7772697" y="5388540"/>
                <a:ext cx="820412" cy="481249"/>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zh-CN" altLang="en-US" kern="0" dirty="0">
                  <a:solidFill>
                    <a:prstClr val="white"/>
                  </a:solidFill>
                  <a:latin typeface="FrutigerNext LT Light" pitchFamily="34" charset="0"/>
                  <a:ea typeface="华文细黑" pitchFamily="2" charset="-122"/>
                </a:endParaRPr>
              </a:p>
            </p:txBody>
          </p:sp>
        </p:grpSp>
        <p:sp>
          <p:nvSpPr>
            <p:cNvPr id="56" name="TextBox 55">
              <a:extLst>
                <a:ext uri="{FF2B5EF4-FFF2-40B4-BE49-F238E27FC236}">
                  <a16:creationId xmlns:a16="http://schemas.microsoft.com/office/drawing/2014/main" id="{F0CB3507-5845-4B6C-B997-1674F566262A}"/>
                </a:ext>
              </a:extLst>
            </p:cNvPr>
            <p:cNvSpPr txBox="1"/>
            <p:nvPr/>
          </p:nvSpPr>
          <p:spPr>
            <a:xfrm>
              <a:off x="10193776" y="3272529"/>
              <a:ext cx="367370" cy="218265"/>
            </a:xfrm>
            <a:prstGeom prst="rect">
              <a:avLst/>
            </a:prstGeom>
            <a:solidFill>
              <a:srgbClr val="8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fontAlgn="auto">
                <a:lnSpc>
                  <a:spcPct val="107000"/>
                </a:lnSpc>
                <a:spcBef>
                  <a:spcPts val="0"/>
                </a:spcBef>
                <a:spcAft>
                  <a:spcPts val="0"/>
                </a:spcAft>
              </a:pPr>
              <a:r>
                <a:rPr lang="en-US" sz="800" b="1" dirty="0" err="1">
                  <a:solidFill>
                    <a:srgbClr val="FFFFFF"/>
                  </a:solidFill>
                  <a:latin typeface="Calibri" panose="020F0502020204030204" pitchFamily="34" charset="0"/>
                  <a:ea typeface="Calibri" panose="020F0502020204030204" pitchFamily="34" charset="0"/>
                  <a:cs typeface="Times New Roman" panose="02020603050405020304" pitchFamily="18" charset="0"/>
                </a:rPr>
                <a:t>gNB</a:t>
              </a:r>
              <a:endParaRPr lang="en-US" sz="800" b="1"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7" name="Picture 56">
              <a:extLst>
                <a:ext uri="{FF2B5EF4-FFF2-40B4-BE49-F238E27FC236}">
                  <a16:creationId xmlns:a16="http://schemas.microsoft.com/office/drawing/2014/main" id="{D8D5ADB3-A7E1-43C4-B6C8-B75AF37A5918}"/>
                </a:ext>
              </a:extLst>
            </p:cNvPr>
            <p:cNvPicPr>
              <a:picLocks noChangeAspect="1"/>
            </p:cNvPicPr>
            <p:nvPr/>
          </p:nvPicPr>
          <p:blipFill>
            <a:blip r:embed="rId4"/>
            <a:stretch>
              <a:fillRect/>
            </a:stretch>
          </p:blipFill>
          <p:spPr>
            <a:xfrm rot="1951804">
              <a:off x="9901289" y="3436541"/>
              <a:ext cx="594597" cy="206507"/>
            </a:xfrm>
            <a:prstGeom prst="rect">
              <a:avLst/>
            </a:prstGeom>
          </p:spPr>
        </p:pic>
        <p:pic>
          <p:nvPicPr>
            <p:cNvPr id="58" name="Picture 57">
              <a:extLst>
                <a:ext uri="{FF2B5EF4-FFF2-40B4-BE49-F238E27FC236}">
                  <a16:creationId xmlns:a16="http://schemas.microsoft.com/office/drawing/2014/main" id="{BFEE8B29-4195-489C-9794-D7F90A8467CA}"/>
                </a:ext>
              </a:extLst>
            </p:cNvPr>
            <p:cNvPicPr>
              <a:picLocks noChangeAspect="1"/>
            </p:cNvPicPr>
            <p:nvPr/>
          </p:nvPicPr>
          <p:blipFill>
            <a:blip r:embed="rId4"/>
            <a:stretch>
              <a:fillRect/>
            </a:stretch>
          </p:blipFill>
          <p:spPr>
            <a:xfrm rot="1951804">
              <a:off x="10535374" y="3426487"/>
              <a:ext cx="594597" cy="206507"/>
            </a:xfrm>
            <a:prstGeom prst="rect">
              <a:avLst/>
            </a:prstGeom>
          </p:spPr>
        </p:pic>
        <p:cxnSp>
          <p:nvCxnSpPr>
            <p:cNvPr id="59" name="Straight Connector 58">
              <a:extLst>
                <a:ext uri="{FF2B5EF4-FFF2-40B4-BE49-F238E27FC236}">
                  <a16:creationId xmlns:a16="http://schemas.microsoft.com/office/drawing/2014/main" id="{095CB5B9-2252-4245-B39B-89E1DC4801C7}"/>
                </a:ext>
              </a:extLst>
            </p:cNvPr>
            <p:cNvCxnSpPr>
              <a:cxnSpLocks/>
              <a:stCxn id="54" idx="0"/>
              <a:endCxn id="57" idx="2"/>
            </p:cNvCxnSpPr>
            <p:nvPr/>
          </p:nvCxnSpPr>
          <p:spPr>
            <a:xfrm flipV="1">
              <a:off x="9958418" y="3626849"/>
              <a:ext cx="184646" cy="2443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A7F72C-2410-433A-BCBB-3F6D1AB75855}"/>
                </a:ext>
              </a:extLst>
            </p:cNvPr>
            <p:cNvCxnSpPr>
              <a:cxnSpLocks/>
              <a:stCxn id="62" idx="3"/>
              <a:endCxn id="58" idx="2"/>
            </p:cNvCxnSpPr>
            <p:nvPr/>
          </p:nvCxnSpPr>
          <p:spPr>
            <a:xfrm flipH="1" flipV="1">
              <a:off x="10777149" y="3616795"/>
              <a:ext cx="524697" cy="4674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50BCB5C-CEBA-416E-AF12-97965D0FAD3C}"/>
              </a:ext>
            </a:extLst>
          </p:cNvPr>
          <p:cNvGrpSpPr/>
          <p:nvPr/>
        </p:nvGrpSpPr>
        <p:grpSpPr>
          <a:xfrm>
            <a:off x="9860274" y="4924498"/>
            <a:ext cx="2122790" cy="1025863"/>
            <a:chOff x="9865085" y="4924498"/>
            <a:chExt cx="2122790" cy="1025863"/>
          </a:xfrm>
        </p:grpSpPr>
        <p:sp>
          <p:nvSpPr>
            <p:cNvPr id="16" name="TextBox 15">
              <a:extLst>
                <a:ext uri="{FF2B5EF4-FFF2-40B4-BE49-F238E27FC236}">
                  <a16:creationId xmlns:a16="http://schemas.microsoft.com/office/drawing/2014/main" id="{2988CC27-50E7-4C24-895F-26BF9E3F4806}"/>
                </a:ext>
              </a:extLst>
            </p:cNvPr>
            <p:cNvSpPr txBox="1"/>
            <p:nvPr/>
          </p:nvSpPr>
          <p:spPr>
            <a:xfrm>
              <a:off x="10210853" y="4924498"/>
              <a:ext cx="316930" cy="218265"/>
            </a:xfrm>
            <a:prstGeom prst="rect">
              <a:avLst/>
            </a:prstGeom>
            <a:solidFill>
              <a:srgbClr val="8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fontAlgn="auto">
                <a:lnSpc>
                  <a:spcPct val="107000"/>
                </a:lnSpc>
                <a:spcBef>
                  <a:spcPts val="0"/>
                </a:spcBef>
                <a:spcAft>
                  <a:spcPts val="0"/>
                </a:spcAft>
              </a:pPr>
              <a:r>
                <a:rPr lang="en-US" sz="800" b="1" dirty="0">
                  <a:solidFill>
                    <a:srgbClr val="FFFFFF"/>
                  </a:solidFill>
                  <a:latin typeface="Calibri" panose="020F0502020204030204" pitchFamily="34" charset="0"/>
                  <a:ea typeface="Calibri" panose="020F0502020204030204" pitchFamily="34" charset="0"/>
                  <a:cs typeface="Times New Roman" panose="02020603050405020304" pitchFamily="18" charset="0"/>
                </a:rPr>
                <a:t>DU</a:t>
              </a:r>
            </a:p>
          </p:txBody>
        </p:sp>
        <p:grpSp>
          <p:nvGrpSpPr>
            <p:cNvPr id="77" name="Group 76">
              <a:extLst>
                <a:ext uri="{FF2B5EF4-FFF2-40B4-BE49-F238E27FC236}">
                  <a16:creationId xmlns:a16="http://schemas.microsoft.com/office/drawing/2014/main" id="{F3BDF937-B743-4D14-8D1F-C64A7781A3E0}"/>
                </a:ext>
              </a:extLst>
            </p:cNvPr>
            <p:cNvGrpSpPr/>
            <p:nvPr/>
          </p:nvGrpSpPr>
          <p:grpSpPr>
            <a:xfrm>
              <a:off x="9865085" y="5020061"/>
              <a:ext cx="2122790" cy="930300"/>
              <a:chOff x="9865085" y="3426487"/>
              <a:chExt cx="2122790" cy="930300"/>
            </a:xfrm>
          </p:grpSpPr>
          <p:cxnSp>
            <p:nvCxnSpPr>
              <p:cNvPr id="78" name="Straight Connector 77">
                <a:extLst>
                  <a:ext uri="{FF2B5EF4-FFF2-40B4-BE49-F238E27FC236}">
                    <a16:creationId xmlns:a16="http://schemas.microsoft.com/office/drawing/2014/main" id="{6BFC5486-541E-4CAB-BF3A-D43F3ED10421}"/>
                  </a:ext>
                </a:extLst>
              </p:cNvPr>
              <p:cNvCxnSpPr>
                <a:cxnSpLocks/>
                <a:stCxn id="82" idx="2"/>
                <a:endCxn id="83" idx="2"/>
              </p:cNvCxnSpPr>
              <p:nvPr/>
            </p:nvCxnSpPr>
            <p:spPr>
              <a:xfrm flipV="1">
                <a:off x="10143064" y="3616795"/>
                <a:ext cx="634085" cy="10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B5A41303-AABC-4CB0-A916-6E4A3D23837E}"/>
                  </a:ext>
                </a:extLst>
              </p:cNvPr>
              <p:cNvPicPr>
                <a:picLocks noChangeAspect="1"/>
              </p:cNvPicPr>
              <p:nvPr/>
            </p:nvPicPr>
            <p:blipFill>
              <a:blip r:embed="rId3"/>
              <a:stretch>
                <a:fillRect/>
              </a:stretch>
            </p:blipFill>
            <p:spPr>
              <a:xfrm>
                <a:off x="9865085" y="3871217"/>
                <a:ext cx="186665" cy="313657"/>
              </a:xfrm>
              <a:prstGeom prst="rect">
                <a:avLst/>
              </a:prstGeom>
            </p:spPr>
          </p:pic>
          <p:grpSp>
            <p:nvGrpSpPr>
              <p:cNvPr id="80" name="Group 79">
                <a:extLst>
                  <a:ext uri="{FF2B5EF4-FFF2-40B4-BE49-F238E27FC236}">
                    <a16:creationId xmlns:a16="http://schemas.microsoft.com/office/drawing/2014/main" id="{9C557197-4BC6-4F21-9EB8-D757882BCDCC}"/>
                  </a:ext>
                </a:extLst>
              </p:cNvPr>
              <p:cNvGrpSpPr/>
              <p:nvPr/>
            </p:nvGrpSpPr>
            <p:grpSpPr>
              <a:xfrm>
                <a:off x="11167463" y="3875538"/>
                <a:ext cx="820412" cy="481249"/>
                <a:chOff x="7772697" y="5388540"/>
                <a:chExt cx="820412" cy="481249"/>
              </a:xfrm>
            </p:grpSpPr>
            <p:sp>
              <p:nvSpPr>
                <p:cNvPr id="86" name="TextBox 85">
                  <a:extLst>
                    <a:ext uri="{FF2B5EF4-FFF2-40B4-BE49-F238E27FC236}">
                      <a16:creationId xmlns:a16="http://schemas.microsoft.com/office/drawing/2014/main" id="{72457544-7CA3-478F-937B-4D9B346F1CF2}"/>
                    </a:ext>
                  </a:extLst>
                </p:cNvPr>
                <p:cNvSpPr txBox="1"/>
                <p:nvPr/>
              </p:nvSpPr>
              <p:spPr>
                <a:xfrm>
                  <a:off x="7923882" y="5507336"/>
                  <a:ext cx="545341" cy="338554"/>
                </a:xfrm>
                <a:prstGeom prst="rect">
                  <a:avLst/>
                </a:prstGeom>
                <a:noFill/>
              </p:spPr>
              <p:txBody>
                <a:bodyPr wrap="none" rtlCol="0">
                  <a:spAutoFit/>
                </a:bodyPr>
                <a:lstStyle/>
                <a:p>
                  <a:pPr algn="ctr"/>
                  <a:r>
                    <a:rPr lang="en-GB" sz="800" dirty="0">
                      <a:solidFill>
                        <a:schemeClr val="bg1"/>
                      </a:solidFill>
                    </a:rPr>
                    <a:t>Mobile</a:t>
                  </a:r>
                </a:p>
                <a:p>
                  <a:pPr algn="ctr"/>
                  <a:r>
                    <a:rPr lang="en-GB" sz="800" dirty="0">
                      <a:solidFill>
                        <a:schemeClr val="bg1"/>
                      </a:solidFill>
                    </a:rPr>
                    <a:t>network</a:t>
                  </a:r>
                </a:p>
              </p:txBody>
            </p:sp>
            <p:sp>
              <p:nvSpPr>
                <p:cNvPr id="87" name="Freeform 6">
                  <a:extLst>
                    <a:ext uri="{FF2B5EF4-FFF2-40B4-BE49-F238E27FC236}">
                      <a16:creationId xmlns:a16="http://schemas.microsoft.com/office/drawing/2014/main" id="{3298A903-A431-450E-A294-E891D07E2E0D}"/>
                    </a:ext>
                  </a:extLst>
                </p:cNvPr>
                <p:cNvSpPr>
                  <a:spLocks/>
                </p:cNvSpPr>
                <p:nvPr/>
              </p:nvSpPr>
              <p:spPr bwMode="auto">
                <a:xfrm>
                  <a:off x="7772697" y="5388540"/>
                  <a:ext cx="820412" cy="481249"/>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zh-CN" altLang="en-US" kern="0" dirty="0">
                    <a:solidFill>
                      <a:prstClr val="white"/>
                    </a:solidFill>
                    <a:latin typeface="FrutigerNext LT Light" pitchFamily="34" charset="0"/>
                    <a:ea typeface="华文细黑" pitchFamily="2" charset="-122"/>
                  </a:endParaRPr>
                </a:p>
              </p:txBody>
            </p:sp>
          </p:grpSp>
          <p:pic>
            <p:nvPicPr>
              <p:cNvPr id="82" name="Picture 81">
                <a:extLst>
                  <a:ext uri="{FF2B5EF4-FFF2-40B4-BE49-F238E27FC236}">
                    <a16:creationId xmlns:a16="http://schemas.microsoft.com/office/drawing/2014/main" id="{F159095B-B751-4424-9552-24975F9A4087}"/>
                  </a:ext>
                </a:extLst>
              </p:cNvPr>
              <p:cNvPicPr>
                <a:picLocks noChangeAspect="1"/>
              </p:cNvPicPr>
              <p:nvPr/>
            </p:nvPicPr>
            <p:blipFill>
              <a:blip r:embed="rId4"/>
              <a:stretch>
                <a:fillRect/>
              </a:stretch>
            </p:blipFill>
            <p:spPr>
              <a:xfrm rot="1951804">
                <a:off x="9901289" y="3436541"/>
                <a:ext cx="594597" cy="206507"/>
              </a:xfrm>
              <a:prstGeom prst="rect">
                <a:avLst/>
              </a:prstGeom>
            </p:spPr>
          </p:pic>
          <p:pic>
            <p:nvPicPr>
              <p:cNvPr id="83" name="Picture 82">
                <a:extLst>
                  <a:ext uri="{FF2B5EF4-FFF2-40B4-BE49-F238E27FC236}">
                    <a16:creationId xmlns:a16="http://schemas.microsoft.com/office/drawing/2014/main" id="{E2B3FF53-CAFA-445E-B594-994872432966}"/>
                  </a:ext>
                </a:extLst>
              </p:cNvPr>
              <p:cNvPicPr>
                <a:picLocks noChangeAspect="1"/>
              </p:cNvPicPr>
              <p:nvPr/>
            </p:nvPicPr>
            <p:blipFill>
              <a:blip r:embed="rId4"/>
              <a:stretch>
                <a:fillRect/>
              </a:stretch>
            </p:blipFill>
            <p:spPr>
              <a:xfrm rot="1951804">
                <a:off x="10535374" y="3426487"/>
                <a:ext cx="594597" cy="206507"/>
              </a:xfrm>
              <a:prstGeom prst="rect">
                <a:avLst/>
              </a:prstGeom>
            </p:spPr>
          </p:pic>
          <p:cxnSp>
            <p:nvCxnSpPr>
              <p:cNvPr id="84" name="Straight Connector 83">
                <a:extLst>
                  <a:ext uri="{FF2B5EF4-FFF2-40B4-BE49-F238E27FC236}">
                    <a16:creationId xmlns:a16="http://schemas.microsoft.com/office/drawing/2014/main" id="{D5B3F6D1-EFA4-4168-9E97-FD34A0018DD8}"/>
                  </a:ext>
                </a:extLst>
              </p:cNvPr>
              <p:cNvCxnSpPr>
                <a:cxnSpLocks/>
                <a:stCxn id="79" idx="0"/>
                <a:endCxn id="82" idx="2"/>
              </p:cNvCxnSpPr>
              <p:nvPr/>
            </p:nvCxnSpPr>
            <p:spPr>
              <a:xfrm flipV="1">
                <a:off x="9958418" y="3626849"/>
                <a:ext cx="184646" cy="2443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91E0A7C-3517-48F8-B60B-66C8F44E3F23}"/>
                  </a:ext>
                </a:extLst>
              </p:cNvPr>
              <p:cNvCxnSpPr>
                <a:cxnSpLocks/>
                <a:stCxn id="87" idx="3"/>
                <a:endCxn id="83" idx="2"/>
              </p:cNvCxnSpPr>
              <p:nvPr/>
            </p:nvCxnSpPr>
            <p:spPr>
              <a:xfrm flipH="1" flipV="1">
                <a:off x="10777149" y="3616795"/>
                <a:ext cx="524697" cy="4674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89205C85-1767-4E42-A09D-CE1218D5FEF9}"/>
                </a:ext>
              </a:extLst>
            </p:cNvPr>
            <p:cNvSpPr txBox="1"/>
            <p:nvPr/>
          </p:nvSpPr>
          <p:spPr>
            <a:xfrm>
              <a:off x="11016532" y="5548281"/>
              <a:ext cx="316930" cy="218265"/>
            </a:xfrm>
            <a:prstGeom prst="rect">
              <a:avLst/>
            </a:prstGeom>
            <a:solidFill>
              <a:srgbClr val="8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fontAlgn="auto">
                <a:lnSpc>
                  <a:spcPct val="107000"/>
                </a:lnSpc>
                <a:spcBef>
                  <a:spcPts val="0"/>
                </a:spcBef>
                <a:spcAft>
                  <a:spcPts val="0"/>
                </a:spcAft>
              </a:pPr>
              <a:r>
                <a:rPr lang="en-US" sz="800" b="1" dirty="0">
                  <a:solidFill>
                    <a:srgbClr val="FFFFFF"/>
                  </a:solidFill>
                  <a:latin typeface="Calibri" panose="020F0502020204030204" pitchFamily="34" charset="0"/>
                  <a:ea typeface="Calibri" panose="020F0502020204030204" pitchFamily="34" charset="0"/>
                  <a:cs typeface="Times New Roman" panose="02020603050405020304" pitchFamily="18" charset="0"/>
                </a:rPr>
                <a:t>CU</a:t>
              </a:r>
            </a:p>
          </p:txBody>
        </p:sp>
      </p:grpSp>
    </p:spTree>
    <p:extLst>
      <p:ext uri="{BB962C8B-B14F-4D97-AF65-F5344CB8AC3E}">
        <p14:creationId xmlns:p14="http://schemas.microsoft.com/office/powerpoint/2010/main" val="30520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F48A1A-C231-4387-8278-FA3CA5C81067}"/>
              </a:ext>
            </a:extLst>
          </p:cNvPr>
          <p:cNvSpPr/>
          <p:nvPr/>
        </p:nvSpPr>
        <p:spPr>
          <a:xfrm>
            <a:off x="8473851" y="0"/>
            <a:ext cx="4032448" cy="6859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851176" cy="1056245"/>
          </a:xfrm>
        </p:spPr>
        <p:txBody>
          <a:bodyPr/>
          <a:lstStyle/>
          <a:p>
            <a:r>
              <a:rPr lang="en-GB" sz="2800" dirty="0"/>
              <a:t>Standardisation</a:t>
            </a:r>
            <a:r>
              <a:rPr lang="en-US" sz="2800" dirty="0"/>
              <a:t> Aspects (1)</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430987" y="693335"/>
            <a:ext cx="8312427" cy="5755422"/>
          </a:xfrm>
          <a:prstGeom prst="rect">
            <a:avLst/>
          </a:prstGeom>
          <a:noFill/>
        </p:spPr>
        <p:txBody>
          <a:bodyPr wrap="square" rtlCol="0">
            <a:spAutoFit/>
          </a:bodyPr>
          <a:lstStyle/>
          <a:p>
            <a:pPr marL="555144" lvl="3" indent="-285750" fontAlgn="auto">
              <a:spcBef>
                <a:spcPts val="0"/>
              </a:spcBef>
              <a:spcAft>
                <a:spcPts val="0"/>
              </a:spcAft>
              <a:buFont typeface="Wingdings" panose="05000000000000000000" pitchFamily="2" charset="2"/>
              <a:buChar char="§"/>
            </a:pPr>
            <a:endParaRPr lang="en-US" sz="1600" dirty="0">
              <a:solidFill>
                <a:prstClr val="white"/>
              </a:solidFill>
            </a:endParaRPr>
          </a:p>
          <a:p>
            <a:pPr marL="342900" lvl="2" indent="-342900">
              <a:buFont typeface="Wingdings" panose="05000000000000000000" pitchFamily="2" charset="2"/>
              <a:buChar char="§"/>
            </a:pPr>
            <a:endParaRPr lang="en-US" b="1" dirty="0">
              <a:solidFill>
                <a:schemeClr val="bg1"/>
              </a:solidFill>
              <a:ea typeface="Calibri" panose="020F0502020204030204" pitchFamily="34" charset="0"/>
              <a:cs typeface="Calibri" panose="020F0502020204030204" pitchFamily="34" charset="0"/>
            </a:endParaRPr>
          </a:p>
          <a:p>
            <a:pPr marL="342900"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NTN’s impact on 6G </a:t>
            </a:r>
            <a:r>
              <a:rPr lang="en-GB" b="1" dirty="0">
                <a:solidFill>
                  <a:schemeClr val="bg1"/>
                </a:solidFill>
                <a:ea typeface="Calibri" panose="020F0502020204030204" pitchFamily="34" charset="0"/>
                <a:cs typeface="Calibri" panose="020F0502020204030204" pitchFamily="34" charset="0"/>
              </a:rPr>
              <a:t>standardisation</a:t>
            </a:r>
            <a:r>
              <a:rPr lang="en-US" b="1" dirty="0">
                <a:solidFill>
                  <a:schemeClr val="bg1"/>
                </a:solidFill>
                <a:ea typeface="Calibri" panose="020F0502020204030204" pitchFamily="34" charset="0"/>
                <a:cs typeface="Calibri" panose="020F0502020204030204" pitchFamily="34" charset="0"/>
              </a:rPr>
              <a:t> is derived by applications and use case scenarios such as</a:t>
            </a:r>
          </a:p>
          <a:p>
            <a:pPr marL="952536" lvl="3" indent="-342900">
              <a:buFont typeface="Wingdings" panose="05000000000000000000" pitchFamily="2" charset="2"/>
              <a:buChar char="§"/>
            </a:pPr>
            <a:r>
              <a:rPr lang="en-US" sz="1600" dirty="0">
                <a:solidFill>
                  <a:prstClr val="white"/>
                </a:solidFill>
              </a:rPr>
              <a:t>Mobile services</a:t>
            </a:r>
          </a:p>
          <a:p>
            <a:pPr marL="952536" lvl="3" indent="-342900">
              <a:buFont typeface="Wingdings" panose="05000000000000000000" pitchFamily="2" charset="2"/>
              <a:buChar char="§"/>
            </a:pPr>
            <a:r>
              <a:rPr lang="en-US" sz="1600" dirty="0">
                <a:solidFill>
                  <a:prstClr val="white"/>
                </a:solidFill>
              </a:rPr>
              <a:t>Delay sensitive services</a:t>
            </a:r>
          </a:p>
          <a:p>
            <a:pPr marL="952536" lvl="3" indent="-342900">
              <a:buFont typeface="Wingdings" panose="05000000000000000000" pitchFamily="2" charset="2"/>
              <a:buChar char="§"/>
            </a:pPr>
            <a:r>
              <a:rPr lang="en-US" sz="1600" dirty="0">
                <a:solidFill>
                  <a:prstClr val="white"/>
                </a:solidFill>
              </a:rPr>
              <a:t>Cloud operators and bulk data transfer</a:t>
            </a:r>
          </a:p>
          <a:p>
            <a:pPr marL="952536" lvl="3" indent="-342900">
              <a:buFont typeface="Wingdings" panose="05000000000000000000" pitchFamily="2" charset="2"/>
              <a:buChar char="§"/>
            </a:pPr>
            <a:r>
              <a:rPr lang="en-US" sz="1600" dirty="0">
                <a:solidFill>
                  <a:prstClr val="white"/>
                </a:solidFill>
              </a:rPr>
              <a:t>Quantum key distribution</a:t>
            </a:r>
          </a:p>
          <a:p>
            <a:pPr marL="952536" lvl="3" indent="-342900">
              <a:buFont typeface="Wingdings" panose="05000000000000000000" pitchFamily="2" charset="2"/>
              <a:buChar char="§"/>
            </a:pPr>
            <a:endParaRPr lang="en-US" b="1" dirty="0">
              <a:solidFill>
                <a:schemeClr val="bg1"/>
              </a:solidFill>
              <a:ea typeface="Calibri" panose="020F0502020204030204" pitchFamily="34" charset="0"/>
              <a:cs typeface="Calibri" panose="020F0502020204030204" pitchFamily="34" charset="0"/>
            </a:endParaRPr>
          </a:p>
          <a:p>
            <a:pPr marL="342900" lvl="2" indent="-342900">
              <a:buFont typeface="+mj-lt"/>
              <a:buAutoNum type="arabicPeriod"/>
            </a:pPr>
            <a:r>
              <a:rPr lang="en-US" sz="1600" dirty="0">
                <a:solidFill>
                  <a:prstClr val="white"/>
                </a:solidFill>
              </a:rPr>
              <a:t>Transparent architecture where satellites act as relay nodes have been the primary mode of operations of satellite networks and the focus of standardization bodies so far.</a:t>
            </a:r>
          </a:p>
          <a:p>
            <a:pPr marL="342900" lvl="2" indent="-342900">
              <a:buFont typeface="+mj-lt"/>
              <a:buAutoNum type="arabicPeriod"/>
            </a:pPr>
            <a:r>
              <a:rPr lang="en-US" sz="1600" dirty="0">
                <a:solidFill>
                  <a:prstClr val="white"/>
                </a:solidFill>
              </a:rPr>
              <a:t>Emergence of massive multi shell satellite networks with ISLs and compute is changing the above trend. Satellite networks are moving towards regenerative architecture.</a:t>
            </a:r>
          </a:p>
          <a:p>
            <a:pPr marL="342900" lvl="2" indent="-342900">
              <a:buFont typeface="+mj-lt"/>
              <a:buAutoNum type="arabicPeriod"/>
            </a:pPr>
            <a:r>
              <a:rPr lang="en-US" sz="1600" dirty="0">
                <a:solidFill>
                  <a:prstClr val="white"/>
                </a:solidFill>
              </a:rPr>
              <a:t>Satellite technology and NTN related topics are scattered through standards development organizations.</a:t>
            </a:r>
          </a:p>
          <a:p>
            <a:pPr marL="342900" lvl="2" indent="-342900">
              <a:buFont typeface="+mj-lt"/>
              <a:buAutoNum type="arabicPeriod"/>
            </a:pPr>
            <a:r>
              <a:rPr lang="en-US" sz="1600" dirty="0">
                <a:solidFill>
                  <a:prstClr val="white"/>
                </a:solidFill>
              </a:rPr>
              <a:t>Different SDOs have partial responsibilities when it comes to NTN.</a:t>
            </a:r>
          </a:p>
          <a:p>
            <a:pPr marL="342900" lvl="2" indent="-342900">
              <a:buFont typeface="+mj-lt"/>
              <a:buAutoNum type="arabicPeriod"/>
            </a:pPr>
            <a:r>
              <a:rPr lang="en-US" sz="1600" dirty="0">
                <a:solidFill>
                  <a:prstClr val="white"/>
                </a:solidFill>
              </a:rPr>
              <a:t>Effective integration of satellite and terrestrial networks requires investigations and coordination of efforts among different SDOs.</a:t>
            </a:r>
          </a:p>
          <a:p>
            <a:pPr marL="666786" lvl="3" indent="-285750">
              <a:buFont typeface="Wingdings" panose="05000000000000000000" pitchFamily="2" charset="2"/>
              <a:buChar char="§"/>
            </a:pPr>
            <a:endParaRPr lang="en-US" sz="1600" dirty="0">
              <a:solidFill>
                <a:prstClr val="white"/>
              </a:solidFill>
            </a:endParaRPr>
          </a:p>
        </p:txBody>
      </p:sp>
      <p:sp>
        <p:nvSpPr>
          <p:cNvPr id="3" name="TextBox 2">
            <a:extLst>
              <a:ext uri="{FF2B5EF4-FFF2-40B4-BE49-F238E27FC236}">
                <a16:creationId xmlns:a16="http://schemas.microsoft.com/office/drawing/2014/main" id="{3F72AA80-5602-441D-8A0A-692C0B71CD0E}"/>
              </a:ext>
            </a:extLst>
          </p:cNvPr>
          <p:cNvSpPr txBox="1"/>
          <p:nvPr/>
        </p:nvSpPr>
        <p:spPr>
          <a:xfrm>
            <a:off x="8783032" y="1917626"/>
            <a:ext cx="3550061" cy="4401205"/>
          </a:xfrm>
          <a:prstGeom prst="rect">
            <a:avLst/>
          </a:prstGeom>
          <a:solidFill>
            <a:schemeClr val="tx1"/>
          </a:solidFill>
          <a:ln>
            <a:noFill/>
          </a:ln>
        </p:spPr>
        <p:txBody>
          <a:bodyPr wrap="square" rtlCol="0">
            <a:spAutoFit/>
          </a:bodyPr>
          <a:lstStyle/>
          <a:p>
            <a:r>
              <a:rPr lang="en-US" altLang="zh-CN" sz="1800" b="1" dirty="0">
                <a:solidFill>
                  <a:schemeClr val="bg1"/>
                </a:solidFill>
                <a:ea typeface="Calibri" panose="020F0502020204030204" pitchFamily="34" charset="0"/>
                <a:cs typeface="Calibri" panose="020F0502020204030204" pitchFamily="34" charset="0"/>
              </a:rPr>
              <a:t>A</a:t>
            </a:r>
            <a:r>
              <a:rPr lang="en-US" sz="1800" b="1" dirty="0">
                <a:solidFill>
                  <a:schemeClr val="bg1"/>
                </a:solidFill>
                <a:ea typeface="Calibri" panose="020F0502020204030204" pitchFamily="34" charset="0"/>
                <a:cs typeface="Calibri" panose="020F0502020204030204" pitchFamily="34" charset="0"/>
              </a:rPr>
              <a:t> wide variety of topics could be addressed including, but not limited to: </a:t>
            </a:r>
          </a:p>
          <a:p>
            <a:endParaRPr lang="en-US" sz="1800" b="1" dirty="0">
              <a:solidFill>
                <a:schemeClr val="bg1"/>
              </a:solidFill>
              <a:ea typeface="Calibri" panose="020F0502020204030204" pitchFamily="34" charset="0"/>
              <a:cs typeface="Calibri" panose="020F0502020204030204" pitchFamily="34" charset="0"/>
            </a:endParaRP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Use cases</a:t>
            </a: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Architecture</a:t>
            </a: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Scalability</a:t>
            </a: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OAM and operational models</a:t>
            </a: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Multi service and multi tenancy</a:t>
            </a: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Networking, addressing, routing, and forwarding</a:t>
            </a:r>
          </a:p>
          <a:p>
            <a:pPr marL="342900" lvl="2" indent="-342900" defTabSz="9144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Network service orchestration</a:t>
            </a: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QoS and traffic engineering</a:t>
            </a: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Coverage and connectivity</a:t>
            </a: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Mobility and </a:t>
            </a:r>
            <a:r>
              <a:rPr lang="en-US" sz="1300" kern="0" dirty="0">
                <a:solidFill>
                  <a:schemeClr val="bg1"/>
                </a:solidFill>
                <a:ea typeface="Calibri" panose="020F0502020204030204" pitchFamily="34" charset="0"/>
                <a:cs typeface="Calibri" panose="020F0502020204030204" pitchFamily="34" charset="0"/>
              </a:rPr>
              <a:t>power consumption aware traffic delivery</a:t>
            </a:r>
            <a:endParaRPr lang="en-GB" sz="1300" kern="0" dirty="0">
              <a:solidFill>
                <a:schemeClr val="bg1"/>
              </a:solidFill>
              <a:ea typeface="Calibri" panose="020F0502020204030204" pitchFamily="34" charset="0"/>
              <a:cs typeface="Calibri" panose="020F0502020204030204" pitchFamily="34" charset="0"/>
            </a:endParaRP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High Altitude Platform Stations (HAPS)</a:t>
            </a: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AI/ML for NTN, NTN for AI/ML</a:t>
            </a: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LEOs and NANO satellites as sensors.</a:t>
            </a:r>
          </a:p>
          <a:p>
            <a:pPr marL="342900" lvl="2" indent="-342900">
              <a:buSzPct val="85000"/>
              <a:buFont typeface="Wingdings" panose="05000000000000000000" pitchFamily="2" charset="2"/>
              <a:buChar char="§"/>
              <a:defRPr/>
            </a:pPr>
            <a:r>
              <a:rPr lang="en-GB" sz="1300" kern="0" dirty="0">
                <a:solidFill>
                  <a:schemeClr val="bg1"/>
                </a:solidFill>
                <a:ea typeface="Calibri" panose="020F0502020204030204" pitchFamily="34" charset="0"/>
                <a:cs typeface="Calibri" panose="020F0502020204030204" pitchFamily="34" charset="0"/>
              </a:rPr>
              <a:t>Security and privacy</a:t>
            </a:r>
          </a:p>
        </p:txBody>
      </p:sp>
    </p:spTree>
    <p:extLst>
      <p:ext uri="{BB962C8B-B14F-4D97-AF65-F5344CB8AC3E}">
        <p14:creationId xmlns:p14="http://schemas.microsoft.com/office/powerpoint/2010/main" val="914389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851176" cy="1056245"/>
          </a:xfrm>
        </p:spPr>
        <p:txBody>
          <a:bodyPr/>
          <a:lstStyle/>
          <a:p>
            <a:r>
              <a:rPr lang="en-GB" sz="2800" dirty="0"/>
              <a:t>Standardisation</a:t>
            </a:r>
            <a:r>
              <a:rPr lang="en-US" sz="2800" dirty="0"/>
              <a:t> Aspects (2)</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258900" y="1053530"/>
            <a:ext cx="11677374" cy="4770537"/>
          </a:xfrm>
          <a:prstGeom prst="rect">
            <a:avLst/>
          </a:prstGeom>
          <a:noFill/>
        </p:spPr>
        <p:txBody>
          <a:bodyPr wrap="square" rtlCol="0">
            <a:spAutoFit/>
          </a:bodyPr>
          <a:lstStyle/>
          <a:p>
            <a:pPr marL="342900"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Some satellite or NTN related activities include:</a:t>
            </a:r>
          </a:p>
          <a:p>
            <a:pPr marL="952536" lvl="3" indent="-342900">
              <a:buFont typeface="Wingdings" panose="05000000000000000000" pitchFamily="2" charset="2"/>
              <a:buChar char="§"/>
            </a:pPr>
            <a:r>
              <a:rPr lang="en-US" sz="1600" dirty="0">
                <a:solidFill>
                  <a:prstClr val="white"/>
                </a:solidFill>
              </a:rPr>
              <a:t>Definition of broadband over GEO </a:t>
            </a:r>
          </a:p>
          <a:p>
            <a:pPr marL="952536" lvl="3" indent="-342900">
              <a:buFont typeface="Wingdings" panose="05000000000000000000" pitchFamily="2" charset="2"/>
              <a:buChar char="§"/>
            </a:pPr>
            <a:r>
              <a:rPr lang="en-US" sz="1600" dirty="0">
                <a:solidFill>
                  <a:prstClr val="white"/>
                </a:solidFill>
              </a:rPr>
              <a:t>General satellite network issues (e.g. DVB ecosystem)</a:t>
            </a:r>
          </a:p>
          <a:p>
            <a:pPr marL="952536" lvl="3" indent="-342900">
              <a:buFont typeface="Wingdings" panose="05000000000000000000" pitchFamily="2" charset="2"/>
              <a:buChar char="§"/>
            </a:pPr>
            <a:r>
              <a:rPr lang="en-US" sz="1600" dirty="0">
                <a:solidFill>
                  <a:prstClr val="white"/>
                </a:solidFill>
              </a:rPr>
              <a:t>Specific satellite (non-network)  issues (e.g. Regulatory)</a:t>
            </a:r>
          </a:p>
          <a:p>
            <a:pPr marL="952536" lvl="3" indent="-342900">
              <a:buFont typeface="Wingdings" panose="05000000000000000000" pitchFamily="2" charset="2"/>
              <a:buChar char="§"/>
            </a:pPr>
            <a:endParaRPr lang="en-US" b="1" dirty="0">
              <a:solidFill>
                <a:schemeClr val="bg1"/>
              </a:solidFill>
              <a:ea typeface="Calibri" panose="020F0502020204030204" pitchFamily="34" charset="0"/>
              <a:cs typeface="Calibri" panose="020F0502020204030204" pitchFamily="34" charset="0"/>
            </a:endParaRPr>
          </a:p>
          <a:p>
            <a:pPr marL="342900"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Some network aspects are not new, but must now be examined in view of</a:t>
            </a:r>
          </a:p>
          <a:p>
            <a:pPr marL="666786" lvl="3" indent="-285750">
              <a:buFont typeface="Wingdings" panose="05000000000000000000" pitchFamily="2" charset="2"/>
              <a:buChar char="§"/>
            </a:pPr>
            <a:r>
              <a:rPr lang="en-US" sz="1600" dirty="0">
                <a:solidFill>
                  <a:prstClr val="white"/>
                </a:solidFill>
              </a:rPr>
              <a:t>New dynamics and scale of LEO networks</a:t>
            </a:r>
          </a:p>
          <a:p>
            <a:pPr marL="666786" lvl="3" indent="-285750">
              <a:buFont typeface="Wingdings" panose="05000000000000000000" pitchFamily="2" charset="2"/>
              <a:buChar char="§"/>
            </a:pPr>
            <a:r>
              <a:rPr lang="en-US" sz="1600" dirty="0">
                <a:solidFill>
                  <a:prstClr val="white"/>
                </a:solidFill>
              </a:rPr>
              <a:t>New services may now require remote access (e.g. IOT)</a:t>
            </a:r>
          </a:p>
          <a:p>
            <a:pPr marL="666786" lvl="3" indent="-285750">
              <a:buFont typeface="Wingdings" panose="05000000000000000000" pitchFamily="2" charset="2"/>
              <a:buChar char="§"/>
            </a:pPr>
            <a:r>
              <a:rPr lang="en-US" sz="1600" dirty="0">
                <a:solidFill>
                  <a:prstClr val="white"/>
                </a:solidFill>
              </a:rPr>
              <a:t>New platforms (e.g. HAPS)</a:t>
            </a:r>
          </a:p>
          <a:p>
            <a:pPr marL="666786" lvl="3" indent="-285750">
              <a:buFont typeface="Wingdings" panose="05000000000000000000" pitchFamily="2" charset="2"/>
              <a:buChar char="§"/>
            </a:pPr>
            <a:endParaRPr lang="en-US" sz="1600" dirty="0">
              <a:solidFill>
                <a:prstClr val="white"/>
              </a:solidFill>
            </a:endParaRPr>
          </a:p>
          <a:p>
            <a:pPr marL="342900" lvl="0" indent="-342900" fontAlgn="auto">
              <a:spcBef>
                <a:spcPts val="0"/>
              </a:spcBef>
              <a:spcAft>
                <a:spcPts val="0"/>
              </a:spcAft>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Standardisation</a:t>
            </a:r>
            <a:r>
              <a:rPr lang="en-US" b="1" dirty="0">
                <a:solidFill>
                  <a:schemeClr val="bg1"/>
                </a:solidFill>
                <a:ea typeface="Calibri" panose="020F0502020204030204" pitchFamily="34" charset="0"/>
                <a:cs typeface="Calibri" panose="020F0502020204030204" pitchFamily="34" charset="0"/>
              </a:rPr>
              <a:t> efforts are in their initial stages</a:t>
            </a:r>
          </a:p>
          <a:p>
            <a:pPr marL="666786" lvl="3" indent="-285750" fontAlgn="auto">
              <a:spcBef>
                <a:spcPts val="0"/>
              </a:spcBef>
              <a:spcAft>
                <a:spcPts val="0"/>
              </a:spcAft>
              <a:buFont typeface="Wingdings" panose="05000000000000000000" pitchFamily="2" charset="2"/>
              <a:buChar char="§"/>
            </a:pPr>
            <a:r>
              <a:rPr lang="en-US" sz="1600" dirty="0">
                <a:solidFill>
                  <a:prstClr val="white"/>
                </a:solidFill>
              </a:rPr>
              <a:t>Some mobile operators and equipment manufacturers in partnership with satellite operators are starting to support basic services via proprietary solutions.</a:t>
            </a:r>
          </a:p>
          <a:p>
            <a:pPr marL="952536" lvl="3" indent="-342900" fontAlgn="auto">
              <a:spcBef>
                <a:spcPts val="0"/>
              </a:spcBef>
              <a:spcAft>
                <a:spcPts val="0"/>
              </a:spcAft>
              <a:buFont typeface="Wingdings" panose="05000000000000000000" pitchFamily="2" charset="2"/>
              <a:buChar char="§"/>
            </a:pPr>
            <a:r>
              <a:rPr lang="en-US" sz="1600" dirty="0">
                <a:solidFill>
                  <a:prstClr val="white"/>
                </a:solidFill>
              </a:rPr>
              <a:t>Location services</a:t>
            </a:r>
          </a:p>
          <a:p>
            <a:pPr marL="952536" lvl="3" indent="-342900" fontAlgn="auto">
              <a:spcBef>
                <a:spcPts val="0"/>
              </a:spcBef>
              <a:spcAft>
                <a:spcPts val="0"/>
              </a:spcAft>
              <a:buFont typeface="Wingdings" panose="05000000000000000000" pitchFamily="2" charset="2"/>
              <a:buChar char="§"/>
            </a:pPr>
            <a:r>
              <a:rPr lang="en-US" sz="1600" dirty="0">
                <a:solidFill>
                  <a:prstClr val="white"/>
                </a:solidFill>
              </a:rPr>
              <a:t>Emergency SOS</a:t>
            </a:r>
          </a:p>
          <a:p>
            <a:pPr marL="952536" lvl="3" indent="-342900" fontAlgn="auto">
              <a:spcBef>
                <a:spcPts val="0"/>
              </a:spcBef>
              <a:spcAft>
                <a:spcPts val="0"/>
              </a:spcAft>
              <a:buFont typeface="Wingdings" panose="05000000000000000000" pitchFamily="2" charset="2"/>
              <a:buChar char="§"/>
            </a:pPr>
            <a:r>
              <a:rPr lang="en-US" sz="1600" dirty="0">
                <a:solidFill>
                  <a:prstClr val="white"/>
                </a:solidFill>
              </a:rPr>
              <a:t>Short, predefined text messages</a:t>
            </a:r>
          </a:p>
          <a:p>
            <a:pPr marL="666786" lvl="3" indent="-285750">
              <a:buFont typeface="Wingdings" panose="05000000000000000000" pitchFamily="2" charset="2"/>
              <a:buChar char="§"/>
            </a:pPr>
            <a:endParaRPr lang="en-US" sz="1600" dirty="0">
              <a:solidFill>
                <a:prstClr val="white"/>
              </a:solidFill>
            </a:endParaRPr>
          </a:p>
        </p:txBody>
      </p:sp>
    </p:spTree>
    <p:extLst>
      <p:ext uri="{BB962C8B-B14F-4D97-AF65-F5344CB8AC3E}">
        <p14:creationId xmlns:p14="http://schemas.microsoft.com/office/powerpoint/2010/main" val="3427459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529556"/>
      </p:ext>
    </p:extLst>
  </p:cSld>
  <p:clrMapOvr>
    <a:masterClrMapping/>
  </p:clrMapOvr>
  <mc:AlternateContent xmlns:mc="http://schemas.openxmlformats.org/markup-compatibility/2006" xmlns:p14="http://schemas.microsoft.com/office/powerpoint/2010/main">
    <mc:Choice Requires="p14">
      <p:transition p14:dur="0" advTm="4892"/>
    </mc:Choice>
    <mc:Fallback xmlns="">
      <p:transition advTm="48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Isosceles Triangle 145">
            <a:extLst>
              <a:ext uri="{FF2B5EF4-FFF2-40B4-BE49-F238E27FC236}">
                <a16:creationId xmlns:a16="http://schemas.microsoft.com/office/drawing/2014/main" id="{0B2F6BEF-56FB-468B-A8B0-09F2FDD1F9E5}"/>
              </a:ext>
            </a:extLst>
          </p:cNvPr>
          <p:cNvSpPr/>
          <p:nvPr/>
        </p:nvSpPr>
        <p:spPr>
          <a:xfrm flipV="1">
            <a:off x="-1679277" y="0"/>
            <a:ext cx="15697744" cy="8902402"/>
          </a:xfrm>
          <a:prstGeom prst="triangle">
            <a:avLst>
              <a:gd name="adj" fmla="val 49167"/>
            </a:avLst>
          </a:prstGeom>
          <a:solidFill>
            <a:srgbClr val="40404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ylinder 25">
            <a:extLst>
              <a:ext uri="{FF2B5EF4-FFF2-40B4-BE49-F238E27FC236}">
                <a16:creationId xmlns:a16="http://schemas.microsoft.com/office/drawing/2014/main" id="{F9EFAC70-08A4-4C8A-840C-E59036CBE322}"/>
              </a:ext>
            </a:extLst>
          </p:cNvPr>
          <p:cNvSpPr/>
          <p:nvPr/>
        </p:nvSpPr>
        <p:spPr>
          <a:xfrm>
            <a:off x="3289275" y="4655950"/>
            <a:ext cx="5616624" cy="1476665"/>
          </a:xfrm>
          <a:prstGeom prst="can">
            <a:avLst>
              <a:gd name="adj" fmla="val 50000"/>
            </a:avLst>
          </a:prstGeom>
          <a:solidFill>
            <a:srgbClr val="00B05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c 80">
            <a:extLst>
              <a:ext uri="{FF2B5EF4-FFF2-40B4-BE49-F238E27FC236}">
                <a16:creationId xmlns:a16="http://schemas.microsoft.com/office/drawing/2014/main" id="{5645BBE5-04F6-4E84-9B33-1569B559634B}"/>
              </a:ext>
            </a:extLst>
          </p:cNvPr>
          <p:cNvSpPr/>
          <p:nvPr/>
        </p:nvSpPr>
        <p:spPr>
          <a:xfrm rot="18433472">
            <a:off x="-1324810" y="1300425"/>
            <a:ext cx="14844018" cy="15127786"/>
          </a:xfrm>
          <a:prstGeom prst="arc">
            <a:avLst>
              <a:gd name="adj1" fmla="val 16200000"/>
              <a:gd name="adj2" fmla="val 969653"/>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57DC3566-4F30-41B5-8B37-FC82C0915F7C}"/>
              </a:ext>
            </a:extLst>
          </p:cNvPr>
          <p:cNvPicPr>
            <a:picLocks noChangeAspect="1"/>
          </p:cNvPicPr>
          <p:nvPr/>
        </p:nvPicPr>
        <p:blipFill>
          <a:blip r:embed="rId2"/>
          <a:stretch>
            <a:fillRect/>
          </a:stretch>
        </p:blipFill>
        <p:spPr>
          <a:xfrm rot="1951804">
            <a:off x="3093920" y="1860120"/>
            <a:ext cx="802096" cy="278572"/>
          </a:xfrm>
          <a:prstGeom prst="rect">
            <a:avLst/>
          </a:prstGeom>
        </p:spPr>
      </p:pic>
      <p:pic>
        <p:nvPicPr>
          <p:cNvPr id="6" name="Picture 5">
            <a:extLst>
              <a:ext uri="{FF2B5EF4-FFF2-40B4-BE49-F238E27FC236}">
                <a16:creationId xmlns:a16="http://schemas.microsoft.com/office/drawing/2014/main" id="{4DE5EAEF-B601-4DCC-BAEC-E57922BE3681}"/>
              </a:ext>
            </a:extLst>
          </p:cNvPr>
          <p:cNvPicPr>
            <a:picLocks noChangeAspect="1"/>
          </p:cNvPicPr>
          <p:nvPr/>
        </p:nvPicPr>
        <p:blipFill>
          <a:blip r:embed="rId2"/>
          <a:stretch>
            <a:fillRect/>
          </a:stretch>
        </p:blipFill>
        <p:spPr>
          <a:xfrm rot="1951804">
            <a:off x="4297592" y="1546440"/>
            <a:ext cx="802096" cy="278572"/>
          </a:xfrm>
          <a:prstGeom prst="rect">
            <a:avLst/>
          </a:prstGeom>
        </p:spPr>
      </p:pic>
      <p:pic>
        <p:nvPicPr>
          <p:cNvPr id="7" name="Picture 6">
            <a:extLst>
              <a:ext uri="{FF2B5EF4-FFF2-40B4-BE49-F238E27FC236}">
                <a16:creationId xmlns:a16="http://schemas.microsoft.com/office/drawing/2014/main" id="{C8631D0C-ED3B-404C-B5F1-EF9F56E7DE99}"/>
              </a:ext>
            </a:extLst>
          </p:cNvPr>
          <p:cNvPicPr>
            <a:picLocks noChangeAspect="1"/>
          </p:cNvPicPr>
          <p:nvPr/>
        </p:nvPicPr>
        <p:blipFill>
          <a:blip r:embed="rId2"/>
          <a:stretch>
            <a:fillRect/>
          </a:stretch>
        </p:blipFill>
        <p:spPr>
          <a:xfrm rot="1951804">
            <a:off x="5501264" y="1410913"/>
            <a:ext cx="802096" cy="278572"/>
          </a:xfrm>
          <a:prstGeom prst="rect">
            <a:avLst/>
          </a:prstGeom>
        </p:spPr>
      </p:pic>
      <p:pic>
        <p:nvPicPr>
          <p:cNvPr id="27" name="Picture 26">
            <a:extLst>
              <a:ext uri="{FF2B5EF4-FFF2-40B4-BE49-F238E27FC236}">
                <a16:creationId xmlns:a16="http://schemas.microsoft.com/office/drawing/2014/main" id="{DBD4A241-9E68-46EC-8083-401F49B4D87F}"/>
              </a:ext>
            </a:extLst>
          </p:cNvPr>
          <p:cNvPicPr>
            <a:picLocks noChangeAspect="1"/>
          </p:cNvPicPr>
          <p:nvPr/>
        </p:nvPicPr>
        <p:blipFill>
          <a:blip r:embed="rId2"/>
          <a:stretch>
            <a:fillRect/>
          </a:stretch>
        </p:blipFill>
        <p:spPr>
          <a:xfrm rot="1951804">
            <a:off x="6704935" y="1547051"/>
            <a:ext cx="802096" cy="278572"/>
          </a:xfrm>
          <a:prstGeom prst="rect">
            <a:avLst/>
          </a:prstGeom>
        </p:spPr>
      </p:pic>
      <p:pic>
        <p:nvPicPr>
          <p:cNvPr id="28" name="Picture 27">
            <a:extLst>
              <a:ext uri="{FF2B5EF4-FFF2-40B4-BE49-F238E27FC236}">
                <a16:creationId xmlns:a16="http://schemas.microsoft.com/office/drawing/2014/main" id="{2F580557-F303-41F4-A0A2-953ED51BB4D6}"/>
              </a:ext>
            </a:extLst>
          </p:cNvPr>
          <p:cNvPicPr>
            <a:picLocks noChangeAspect="1"/>
          </p:cNvPicPr>
          <p:nvPr/>
        </p:nvPicPr>
        <p:blipFill>
          <a:blip r:embed="rId2"/>
          <a:stretch>
            <a:fillRect/>
          </a:stretch>
        </p:blipFill>
        <p:spPr>
          <a:xfrm rot="1951804">
            <a:off x="7908606" y="1744007"/>
            <a:ext cx="802096" cy="278572"/>
          </a:xfrm>
          <a:prstGeom prst="rect">
            <a:avLst/>
          </a:prstGeom>
        </p:spPr>
      </p:pic>
      <p:pic>
        <p:nvPicPr>
          <p:cNvPr id="34" name="Picture 33">
            <a:extLst>
              <a:ext uri="{FF2B5EF4-FFF2-40B4-BE49-F238E27FC236}">
                <a16:creationId xmlns:a16="http://schemas.microsoft.com/office/drawing/2014/main" id="{A919AE04-7458-4A21-AF90-7AACA43422D4}"/>
              </a:ext>
            </a:extLst>
          </p:cNvPr>
          <p:cNvPicPr>
            <a:picLocks noChangeAspect="1"/>
          </p:cNvPicPr>
          <p:nvPr/>
        </p:nvPicPr>
        <p:blipFill>
          <a:blip r:embed="rId2"/>
          <a:stretch>
            <a:fillRect/>
          </a:stretch>
        </p:blipFill>
        <p:spPr>
          <a:xfrm rot="1951804">
            <a:off x="4340447" y="2030937"/>
            <a:ext cx="802096" cy="278572"/>
          </a:xfrm>
          <a:prstGeom prst="rect">
            <a:avLst/>
          </a:prstGeom>
        </p:spPr>
      </p:pic>
      <p:pic>
        <p:nvPicPr>
          <p:cNvPr id="35" name="Picture 34">
            <a:extLst>
              <a:ext uri="{FF2B5EF4-FFF2-40B4-BE49-F238E27FC236}">
                <a16:creationId xmlns:a16="http://schemas.microsoft.com/office/drawing/2014/main" id="{24BD067B-708F-4DAC-8E8C-322EC5590707}"/>
              </a:ext>
            </a:extLst>
          </p:cNvPr>
          <p:cNvPicPr>
            <a:picLocks noChangeAspect="1"/>
          </p:cNvPicPr>
          <p:nvPr/>
        </p:nvPicPr>
        <p:blipFill>
          <a:blip r:embed="rId2"/>
          <a:stretch>
            <a:fillRect/>
          </a:stretch>
        </p:blipFill>
        <p:spPr>
          <a:xfrm rot="1951804">
            <a:off x="5544119" y="1895410"/>
            <a:ext cx="802096" cy="278572"/>
          </a:xfrm>
          <a:prstGeom prst="rect">
            <a:avLst/>
          </a:prstGeom>
        </p:spPr>
      </p:pic>
      <p:pic>
        <p:nvPicPr>
          <p:cNvPr id="36" name="Picture 35">
            <a:extLst>
              <a:ext uri="{FF2B5EF4-FFF2-40B4-BE49-F238E27FC236}">
                <a16:creationId xmlns:a16="http://schemas.microsoft.com/office/drawing/2014/main" id="{DA57C278-C6C9-4CCC-96F0-221CB38539E1}"/>
              </a:ext>
            </a:extLst>
          </p:cNvPr>
          <p:cNvPicPr>
            <a:picLocks noChangeAspect="1"/>
          </p:cNvPicPr>
          <p:nvPr/>
        </p:nvPicPr>
        <p:blipFill>
          <a:blip r:embed="rId2"/>
          <a:stretch>
            <a:fillRect/>
          </a:stretch>
        </p:blipFill>
        <p:spPr>
          <a:xfrm rot="1951804">
            <a:off x="6747790" y="2031548"/>
            <a:ext cx="802096" cy="278572"/>
          </a:xfrm>
          <a:prstGeom prst="rect">
            <a:avLst/>
          </a:prstGeom>
        </p:spPr>
      </p:pic>
      <p:sp>
        <p:nvSpPr>
          <p:cNvPr id="84" name="Arc 83">
            <a:extLst>
              <a:ext uri="{FF2B5EF4-FFF2-40B4-BE49-F238E27FC236}">
                <a16:creationId xmlns:a16="http://schemas.microsoft.com/office/drawing/2014/main" id="{B0D7766A-A3B1-436A-A7D2-75952D88069C}"/>
              </a:ext>
            </a:extLst>
          </p:cNvPr>
          <p:cNvSpPr/>
          <p:nvPr/>
        </p:nvSpPr>
        <p:spPr>
          <a:xfrm rot="18433472">
            <a:off x="-1252802" y="1887038"/>
            <a:ext cx="14844018" cy="15127786"/>
          </a:xfrm>
          <a:prstGeom prst="arc">
            <a:avLst>
              <a:gd name="adj1" fmla="val 16200000"/>
              <a:gd name="adj2" fmla="val 969653"/>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E0C48119-CDFD-4EB0-A4EE-76CF2A5565C1}"/>
              </a:ext>
            </a:extLst>
          </p:cNvPr>
          <p:cNvCxnSpPr>
            <a:cxnSpLocks/>
          </p:cNvCxnSpPr>
          <p:nvPr/>
        </p:nvCxnSpPr>
        <p:spPr>
          <a:xfrm>
            <a:off x="4768602" y="1714908"/>
            <a:ext cx="55880" cy="361142"/>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E9DB8A-A800-4525-859B-15468BD679DA}"/>
              </a:ext>
            </a:extLst>
          </p:cNvPr>
          <p:cNvCxnSpPr>
            <a:cxnSpLocks/>
          </p:cNvCxnSpPr>
          <p:nvPr/>
        </p:nvCxnSpPr>
        <p:spPr>
          <a:xfrm>
            <a:off x="5953571" y="1561336"/>
            <a:ext cx="55880" cy="361142"/>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7F3381E-C38A-49D8-A38D-F4AA303B8160}"/>
              </a:ext>
            </a:extLst>
          </p:cNvPr>
          <p:cNvCxnSpPr>
            <a:cxnSpLocks/>
          </p:cNvCxnSpPr>
          <p:nvPr/>
        </p:nvCxnSpPr>
        <p:spPr>
          <a:xfrm>
            <a:off x="7169987" y="1714908"/>
            <a:ext cx="55880" cy="361142"/>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DEFF782-39E0-43CC-A571-DC875AE1BA61}"/>
              </a:ext>
            </a:extLst>
          </p:cNvPr>
          <p:cNvCxnSpPr>
            <a:cxnSpLocks/>
          </p:cNvCxnSpPr>
          <p:nvPr/>
        </p:nvCxnSpPr>
        <p:spPr>
          <a:xfrm>
            <a:off x="8363075" y="1922478"/>
            <a:ext cx="55880" cy="361142"/>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8DF448F3-DE96-45A1-858D-73B5315017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2845" y="4753807"/>
            <a:ext cx="353055" cy="489133"/>
          </a:xfrm>
          <a:prstGeom prst="rect">
            <a:avLst/>
          </a:prstGeom>
        </p:spPr>
      </p:pic>
      <p:pic>
        <p:nvPicPr>
          <p:cNvPr id="97" name="Picture 96">
            <a:extLst>
              <a:ext uri="{FF2B5EF4-FFF2-40B4-BE49-F238E27FC236}">
                <a16:creationId xmlns:a16="http://schemas.microsoft.com/office/drawing/2014/main" id="{3248D1B3-3D91-4645-87DB-0D767A20DC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0924" y="4753807"/>
            <a:ext cx="353055" cy="489133"/>
          </a:xfrm>
          <a:prstGeom prst="rect">
            <a:avLst/>
          </a:prstGeom>
        </p:spPr>
      </p:pic>
      <p:pic>
        <p:nvPicPr>
          <p:cNvPr id="98" name="Picture 97">
            <a:extLst>
              <a:ext uri="{FF2B5EF4-FFF2-40B4-BE49-F238E27FC236}">
                <a16:creationId xmlns:a16="http://schemas.microsoft.com/office/drawing/2014/main" id="{2831F3C9-ED0B-4C45-BB32-0F44F5CC40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003" y="4753807"/>
            <a:ext cx="353055" cy="489133"/>
          </a:xfrm>
          <a:prstGeom prst="rect">
            <a:avLst/>
          </a:prstGeom>
        </p:spPr>
      </p:pic>
      <p:sp>
        <p:nvSpPr>
          <p:cNvPr id="100" name="椭圆 87">
            <a:extLst>
              <a:ext uri="{FF2B5EF4-FFF2-40B4-BE49-F238E27FC236}">
                <a16:creationId xmlns:a16="http://schemas.microsoft.com/office/drawing/2014/main" id="{25BAE9C8-B820-4ECB-8B1F-9058EC2EB8F5}"/>
              </a:ext>
            </a:extLst>
          </p:cNvPr>
          <p:cNvSpPr/>
          <p:nvPr/>
        </p:nvSpPr>
        <p:spPr>
          <a:xfrm>
            <a:off x="7409213" y="4887215"/>
            <a:ext cx="82611" cy="74895"/>
          </a:xfrm>
          <a:prstGeom prst="ellipse">
            <a:avLst/>
          </a:prstGeom>
          <a:solidFill>
            <a:sysClr val="window" lastClr="FFFFFF">
              <a:lumMod val="85000"/>
            </a:sysClr>
          </a:solidFill>
          <a:ln w="25400" cap="flat" cmpd="sng" algn="ctr">
            <a:noFill/>
            <a:prstDash val="solid"/>
          </a:ln>
          <a:effectLst/>
        </p:spPr>
        <p:txBody>
          <a:bodyPr rtlCol="0" anchor="ctr"/>
          <a:lstStyle/>
          <a:p>
            <a:pPr marL="0" marR="0" lvl="0" indent="0" algn="ctr" defTabSz="1244121" eaLnBrk="1" fontAlgn="auto" latinLnBrk="0" hangingPunct="0">
              <a:lnSpc>
                <a:spcPct val="130000"/>
              </a:lnSpc>
              <a:spcBef>
                <a:spcPts val="0"/>
              </a:spcBef>
              <a:spcAft>
                <a:spcPts val="0"/>
              </a:spcAft>
              <a:buClrTx/>
              <a:buSzTx/>
              <a:buFont typeface="Wingdings" pitchFamily="2" charset="2"/>
              <a:buNone/>
              <a:tabLst/>
              <a:defRPr/>
            </a:pPr>
            <a:endParaRPr kumimoji="0" lang="zh-CN" altLang="en-US" sz="378" b="0" i="0" u="none" strike="noStrike" kern="0" cap="none" spc="0" normalizeH="0" baseline="0" noProof="0">
              <a:ln>
                <a:noFill/>
              </a:ln>
              <a:solidFill>
                <a:prstClr val="white"/>
              </a:solidFill>
              <a:effectLst/>
              <a:uLnTx/>
              <a:uFillTx/>
              <a:latin typeface="Arial"/>
              <a:ea typeface="微软雅黑"/>
              <a:cs typeface="+mn-cs"/>
              <a:sym typeface="Gotham Book"/>
            </a:endParaRPr>
          </a:p>
        </p:txBody>
      </p:sp>
      <p:sp>
        <p:nvSpPr>
          <p:cNvPr id="101" name="Oval 146">
            <a:extLst>
              <a:ext uri="{FF2B5EF4-FFF2-40B4-BE49-F238E27FC236}">
                <a16:creationId xmlns:a16="http://schemas.microsoft.com/office/drawing/2014/main" id="{E5EAA31F-5765-4D58-8BF5-843E93EEC19E}"/>
              </a:ext>
            </a:extLst>
          </p:cNvPr>
          <p:cNvSpPr>
            <a:spLocks noChangeAspect="1"/>
          </p:cNvSpPr>
          <p:nvPr/>
        </p:nvSpPr>
        <p:spPr bwMode="auto">
          <a:xfrm>
            <a:off x="7318784" y="4755987"/>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2" name="Oval 147">
            <a:extLst>
              <a:ext uri="{FF2B5EF4-FFF2-40B4-BE49-F238E27FC236}">
                <a16:creationId xmlns:a16="http://schemas.microsoft.com/office/drawing/2014/main" id="{5305D9E6-9652-4B66-A686-C9AF94637E5E}"/>
              </a:ext>
            </a:extLst>
          </p:cNvPr>
          <p:cNvSpPr>
            <a:spLocks noChangeAspect="1"/>
          </p:cNvSpPr>
          <p:nvPr/>
        </p:nvSpPr>
        <p:spPr bwMode="auto">
          <a:xfrm>
            <a:off x="7386960" y="4755987"/>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3" name="Oval 148">
            <a:extLst>
              <a:ext uri="{FF2B5EF4-FFF2-40B4-BE49-F238E27FC236}">
                <a16:creationId xmlns:a16="http://schemas.microsoft.com/office/drawing/2014/main" id="{AA51C5C0-E67F-46EC-B5CD-6E1DE25A8801}"/>
              </a:ext>
            </a:extLst>
          </p:cNvPr>
          <p:cNvSpPr>
            <a:spLocks noChangeAspect="1"/>
          </p:cNvSpPr>
          <p:nvPr/>
        </p:nvSpPr>
        <p:spPr bwMode="auto">
          <a:xfrm>
            <a:off x="7455136" y="4755987"/>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4" name="Oval 149">
            <a:extLst>
              <a:ext uri="{FF2B5EF4-FFF2-40B4-BE49-F238E27FC236}">
                <a16:creationId xmlns:a16="http://schemas.microsoft.com/office/drawing/2014/main" id="{F96F78BE-C857-4970-9AB3-71E5EC171DDD}"/>
              </a:ext>
            </a:extLst>
          </p:cNvPr>
          <p:cNvSpPr>
            <a:spLocks noChangeAspect="1"/>
          </p:cNvSpPr>
          <p:nvPr/>
        </p:nvSpPr>
        <p:spPr bwMode="auto">
          <a:xfrm>
            <a:off x="7523313" y="4755987"/>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5" name="Oval 150">
            <a:extLst>
              <a:ext uri="{FF2B5EF4-FFF2-40B4-BE49-F238E27FC236}">
                <a16:creationId xmlns:a16="http://schemas.microsoft.com/office/drawing/2014/main" id="{9B3D1561-5900-4885-82DD-9E015491B71C}"/>
              </a:ext>
            </a:extLst>
          </p:cNvPr>
          <p:cNvSpPr>
            <a:spLocks noChangeAspect="1"/>
          </p:cNvSpPr>
          <p:nvPr/>
        </p:nvSpPr>
        <p:spPr bwMode="auto">
          <a:xfrm>
            <a:off x="7318784" y="4814308"/>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6" name="Oval 151">
            <a:extLst>
              <a:ext uri="{FF2B5EF4-FFF2-40B4-BE49-F238E27FC236}">
                <a16:creationId xmlns:a16="http://schemas.microsoft.com/office/drawing/2014/main" id="{1244C573-ABF1-4C31-B04E-301C7BC27A67}"/>
              </a:ext>
            </a:extLst>
          </p:cNvPr>
          <p:cNvSpPr>
            <a:spLocks noChangeAspect="1"/>
          </p:cNvSpPr>
          <p:nvPr/>
        </p:nvSpPr>
        <p:spPr bwMode="auto">
          <a:xfrm>
            <a:off x="7386960" y="4814308"/>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7" name="Oval 152">
            <a:extLst>
              <a:ext uri="{FF2B5EF4-FFF2-40B4-BE49-F238E27FC236}">
                <a16:creationId xmlns:a16="http://schemas.microsoft.com/office/drawing/2014/main" id="{6564CB73-11D7-4F9E-9464-E6D805D737A4}"/>
              </a:ext>
            </a:extLst>
          </p:cNvPr>
          <p:cNvSpPr>
            <a:spLocks noChangeAspect="1"/>
          </p:cNvSpPr>
          <p:nvPr/>
        </p:nvSpPr>
        <p:spPr bwMode="auto">
          <a:xfrm>
            <a:off x="7455136" y="4814308"/>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8" name="Oval 153">
            <a:extLst>
              <a:ext uri="{FF2B5EF4-FFF2-40B4-BE49-F238E27FC236}">
                <a16:creationId xmlns:a16="http://schemas.microsoft.com/office/drawing/2014/main" id="{C1A9B175-2475-4BFB-8F0E-C7600D1CD1F4}"/>
              </a:ext>
            </a:extLst>
          </p:cNvPr>
          <p:cNvSpPr>
            <a:spLocks noChangeAspect="1"/>
          </p:cNvSpPr>
          <p:nvPr/>
        </p:nvSpPr>
        <p:spPr bwMode="auto">
          <a:xfrm>
            <a:off x="7523313" y="4814308"/>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09" name="Oval 154">
            <a:extLst>
              <a:ext uri="{FF2B5EF4-FFF2-40B4-BE49-F238E27FC236}">
                <a16:creationId xmlns:a16="http://schemas.microsoft.com/office/drawing/2014/main" id="{2F0BFDEA-846E-4372-957A-0E8C4311E29C}"/>
              </a:ext>
            </a:extLst>
          </p:cNvPr>
          <p:cNvSpPr>
            <a:spLocks noChangeAspect="1"/>
          </p:cNvSpPr>
          <p:nvPr/>
        </p:nvSpPr>
        <p:spPr bwMode="auto">
          <a:xfrm>
            <a:off x="7318784" y="487263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0" name="Oval 155">
            <a:extLst>
              <a:ext uri="{FF2B5EF4-FFF2-40B4-BE49-F238E27FC236}">
                <a16:creationId xmlns:a16="http://schemas.microsoft.com/office/drawing/2014/main" id="{C6C540B9-204F-42E2-BB7A-CC03E34C4C6F}"/>
              </a:ext>
            </a:extLst>
          </p:cNvPr>
          <p:cNvSpPr>
            <a:spLocks noChangeAspect="1"/>
          </p:cNvSpPr>
          <p:nvPr/>
        </p:nvSpPr>
        <p:spPr bwMode="auto">
          <a:xfrm>
            <a:off x="7386960" y="487263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1" name="Oval 156">
            <a:extLst>
              <a:ext uri="{FF2B5EF4-FFF2-40B4-BE49-F238E27FC236}">
                <a16:creationId xmlns:a16="http://schemas.microsoft.com/office/drawing/2014/main" id="{50F9387D-6E4D-4532-A931-417DD654BE21}"/>
              </a:ext>
            </a:extLst>
          </p:cNvPr>
          <p:cNvSpPr>
            <a:spLocks noChangeAspect="1"/>
          </p:cNvSpPr>
          <p:nvPr/>
        </p:nvSpPr>
        <p:spPr bwMode="auto">
          <a:xfrm>
            <a:off x="7455136" y="487263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2" name="Oval 157">
            <a:extLst>
              <a:ext uri="{FF2B5EF4-FFF2-40B4-BE49-F238E27FC236}">
                <a16:creationId xmlns:a16="http://schemas.microsoft.com/office/drawing/2014/main" id="{FD89D042-6186-4362-AC40-C403DB3C2510}"/>
              </a:ext>
            </a:extLst>
          </p:cNvPr>
          <p:cNvSpPr>
            <a:spLocks noChangeAspect="1"/>
          </p:cNvSpPr>
          <p:nvPr/>
        </p:nvSpPr>
        <p:spPr bwMode="auto">
          <a:xfrm>
            <a:off x="7523313" y="487263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3" name="Oval 158">
            <a:extLst>
              <a:ext uri="{FF2B5EF4-FFF2-40B4-BE49-F238E27FC236}">
                <a16:creationId xmlns:a16="http://schemas.microsoft.com/office/drawing/2014/main" id="{A73B4C6A-B512-4F0F-ACC9-0EC2B8B14D09}"/>
              </a:ext>
            </a:extLst>
          </p:cNvPr>
          <p:cNvSpPr>
            <a:spLocks noChangeAspect="1"/>
          </p:cNvSpPr>
          <p:nvPr/>
        </p:nvSpPr>
        <p:spPr bwMode="auto">
          <a:xfrm>
            <a:off x="7318784" y="493095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4" name="Oval 159">
            <a:extLst>
              <a:ext uri="{FF2B5EF4-FFF2-40B4-BE49-F238E27FC236}">
                <a16:creationId xmlns:a16="http://schemas.microsoft.com/office/drawing/2014/main" id="{3DB0C699-4C33-4299-A348-E44273BD7C1D}"/>
              </a:ext>
            </a:extLst>
          </p:cNvPr>
          <p:cNvSpPr>
            <a:spLocks noChangeAspect="1"/>
          </p:cNvSpPr>
          <p:nvPr/>
        </p:nvSpPr>
        <p:spPr bwMode="auto">
          <a:xfrm>
            <a:off x="7386960" y="493095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5" name="Oval 160">
            <a:extLst>
              <a:ext uri="{FF2B5EF4-FFF2-40B4-BE49-F238E27FC236}">
                <a16:creationId xmlns:a16="http://schemas.microsoft.com/office/drawing/2014/main" id="{CA2E0D7D-46B0-4DA4-A849-7A0BE4DA86D8}"/>
              </a:ext>
            </a:extLst>
          </p:cNvPr>
          <p:cNvSpPr>
            <a:spLocks noChangeAspect="1"/>
          </p:cNvSpPr>
          <p:nvPr/>
        </p:nvSpPr>
        <p:spPr bwMode="auto">
          <a:xfrm>
            <a:off x="7455136" y="493095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6" name="Oval 161">
            <a:extLst>
              <a:ext uri="{FF2B5EF4-FFF2-40B4-BE49-F238E27FC236}">
                <a16:creationId xmlns:a16="http://schemas.microsoft.com/office/drawing/2014/main" id="{5C3A9938-45CB-4F78-B687-C457056D7F7A}"/>
              </a:ext>
            </a:extLst>
          </p:cNvPr>
          <p:cNvSpPr>
            <a:spLocks noChangeAspect="1"/>
          </p:cNvSpPr>
          <p:nvPr/>
        </p:nvSpPr>
        <p:spPr bwMode="auto">
          <a:xfrm>
            <a:off x="7523313" y="4930950"/>
            <a:ext cx="59651" cy="57226"/>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17" name="任意多边形 104">
            <a:extLst>
              <a:ext uri="{FF2B5EF4-FFF2-40B4-BE49-F238E27FC236}">
                <a16:creationId xmlns:a16="http://schemas.microsoft.com/office/drawing/2014/main" id="{C8C67000-B423-426B-960D-B987E7EE7345}"/>
              </a:ext>
            </a:extLst>
          </p:cNvPr>
          <p:cNvSpPr/>
          <p:nvPr/>
        </p:nvSpPr>
        <p:spPr>
          <a:xfrm>
            <a:off x="7329736" y="4910708"/>
            <a:ext cx="241566" cy="332232"/>
          </a:xfrm>
          <a:custGeom>
            <a:avLst/>
            <a:gdLst>
              <a:gd name="connsiteX0" fmla="*/ 395827 w 777978"/>
              <a:gd name="connsiteY0" fmla="*/ 628697 h 1180215"/>
              <a:gd name="connsiteX1" fmla="*/ 284227 w 777978"/>
              <a:gd name="connsiteY1" fmla="*/ 740297 h 1180215"/>
              <a:gd name="connsiteX2" fmla="*/ 395827 w 777978"/>
              <a:gd name="connsiteY2" fmla="*/ 851897 h 1180215"/>
              <a:gd name="connsiteX3" fmla="*/ 507427 w 777978"/>
              <a:gd name="connsiteY3" fmla="*/ 740297 h 1180215"/>
              <a:gd name="connsiteX4" fmla="*/ 395827 w 777978"/>
              <a:gd name="connsiteY4" fmla="*/ 628697 h 1180215"/>
              <a:gd name="connsiteX5" fmla="*/ 372640 w 777978"/>
              <a:gd name="connsiteY5" fmla="*/ 405028 h 1180215"/>
              <a:gd name="connsiteX6" fmla="*/ 341008 w 777978"/>
              <a:gd name="connsiteY6" fmla="*/ 436660 h 1180215"/>
              <a:gd name="connsiteX7" fmla="*/ 341008 w 777978"/>
              <a:gd name="connsiteY7" fmla="*/ 481396 h 1180215"/>
              <a:gd name="connsiteX8" fmla="*/ 372640 w 777978"/>
              <a:gd name="connsiteY8" fmla="*/ 513028 h 1180215"/>
              <a:gd name="connsiteX9" fmla="*/ 417376 w 777978"/>
              <a:gd name="connsiteY9" fmla="*/ 513028 h 1180215"/>
              <a:gd name="connsiteX10" fmla="*/ 449008 w 777978"/>
              <a:gd name="connsiteY10" fmla="*/ 481396 h 1180215"/>
              <a:gd name="connsiteX11" fmla="*/ 449008 w 777978"/>
              <a:gd name="connsiteY11" fmla="*/ 436660 h 1180215"/>
              <a:gd name="connsiteX12" fmla="*/ 417376 w 777978"/>
              <a:gd name="connsiteY12" fmla="*/ 405028 h 1180215"/>
              <a:gd name="connsiteX13" fmla="*/ 388989 w 777978"/>
              <a:gd name="connsiteY13" fmla="*/ 0 h 1180215"/>
              <a:gd name="connsiteX14" fmla="*/ 777978 w 777978"/>
              <a:gd name="connsiteY14" fmla="*/ 1180215 h 1180215"/>
              <a:gd name="connsiteX15" fmla="*/ 762529 w 777978"/>
              <a:gd name="connsiteY15" fmla="*/ 1180215 h 1180215"/>
              <a:gd name="connsiteX16" fmla="*/ 684161 w 777978"/>
              <a:gd name="connsiteY16" fmla="*/ 1114437 h 1180215"/>
              <a:gd name="connsiteX17" fmla="*/ 387420 w 777978"/>
              <a:gd name="connsiteY17" fmla="*/ 971594 h 1180215"/>
              <a:gd name="connsiteX18" fmla="*/ 91428 w 777978"/>
              <a:gd name="connsiteY18" fmla="*/ 1116196 h 1180215"/>
              <a:gd name="connsiteX19" fmla="*/ 16024 w 777978"/>
              <a:gd name="connsiteY19" fmla="*/ 1180215 h 1180215"/>
              <a:gd name="connsiteX20" fmla="*/ 0 w 777978"/>
              <a:gd name="connsiteY20" fmla="*/ 1180215 h 118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7978" h="1180215">
                <a:moveTo>
                  <a:pt x="395827" y="628697"/>
                </a:moveTo>
                <a:cubicBezTo>
                  <a:pt x="334192" y="628697"/>
                  <a:pt x="284227" y="678662"/>
                  <a:pt x="284227" y="740297"/>
                </a:cubicBezTo>
                <a:cubicBezTo>
                  <a:pt x="284227" y="801932"/>
                  <a:pt x="334192" y="851897"/>
                  <a:pt x="395827" y="851897"/>
                </a:cubicBezTo>
                <a:cubicBezTo>
                  <a:pt x="457462" y="851897"/>
                  <a:pt x="507427" y="801932"/>
                  <a:pt x="507427" y="740297"/>
                </a:cubicBezTo>
                <a:cubicBezTo>
                  <a:pt x="507427" y="678662"/>
                  <a:pt x="457462" y="628697"/>
                  <a:pt x="395827" y="628697"/>
                </a:cubicBezTo>
                <a:close/>
                <a:moveTo>
                  <a:pt x="372640" y="405028"/>
                </a:moveTo>
                <a:lnTo>
                  <a:pt x="341008" y="436660"/>
                </a:lnTo>
                <a:lnTo>
                  <a:pt x="341008" y="481396"/>
                </a:lnTo>
                <a:lnTo>
                  <a:pt x="372640" y="513028"/>
                </a:lnTo>
                <a:lnTo>
                  <a:pt x="417376" y="513028"/>
                </a:lnTo>
                <a:lnTo>
                  <a:pt x="449008" y="481396"/>
                </a:lnTo>
                <a:lnTo>
                  <a:pt x="449008" y="436660"/>
                </a:lnTo>
                <a:lnTo>
                  <a:pt x="417376" y="405028"/>
                </a:lnTo>
                <a:close/>
                <a:moveTo>
                  <a:pt x="388989" y="0"/>
                </a:moveTo>
                <a:lnTo>
                  <a:pt x="777978" y="1180215"/>
                </a:lnTo>
                <a:lnTo>
                  <a:pt x="762529" y="1180215"/>
                </a:lnTo>
                <a:lnTo>
                  <a:pt x="684161" y="1114437"/>
                </a:lnTo>
                <a:cubicBezTo>
                  <a:pt x="585164" y="1034884"/>
                  <a:pt x="486209" y="971301"/>
                  <a:pt x="387420" y="971594"/>
                </a:cubicBezTo>
                <a:cubicBezTo>
                  <a:pt x="288631" y="971887"/>
                  <a:pt x="190009" y="1036057"/>
                  <a:pt x="91428" y="1116196"/>
                </a:cubicBezTo>
                <a:lnTo>
                  <a:pt x="16024" y="1180215"/>
                </a:lnTo>
                <a:lnTo>
                  <a:pt x="0" y="1180215"/>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44121" eaLnBrk="1" fontAlgn="auto" latinLnBrk="0" hangingPunct="0">
              <a:lnSpc>
                <a:spcPct val="130000"/>
              </a:lnSpc>
              <a:spcBef>
                <a:spcPts val="0"/>
              </a:spcBef>
              <a:spcAft>
                <a:spcPts val="0"/>
              </a:spcAft>
              <a:buClrTx/>
              <a:buSzTx/>
              <a:buFont typeface="Wingdings" pitchFamily="2" charset="2"/>
              <a:buNone/>
              <a:tabLst/>
              <a:defRPr/>
            </a:pPr>
            <a:endParaRPr kumimoji="0" lang="zh-CN" altLang="en-US" sz="378" b="0" i="0" u="none" strike="noStrike" kern="0" cap="none" spc="0" normalizeH="0" baseline="0" noProof="0">
              <a:ln>
                <a:noFill/>
              </a:ln>
              <a:solidFill>
                <a:prstClr val="white"/>
              </a:solidFill>
              <a:effectLst/>
              <a:uLnTx/>
              <a:uFillTx/>
              <a:latin typeface="Arial"/>
              <a:ea typeface="微软雅黑"/>
              <a:cs typeface="+mn-cs"/>
              <a:sym typeface="Gotham Book"/>
            </a:endParaRPr>
          </a:p>
        </p:txBody>
      </p:sp>
      <p:sp>
        <p:nvSpPr>
          <p:cNvPr id="119" name="椭圆 87">
            <a:extLst>
              <a:ext uri="{FF2B5EF4-FFF2-40B4-BE49-F238E27FC236}">
                <a16:creationId xmlns:a16="http://schemas.microsoft.com/office/drawing/2014/main" id="{A0764DAC-1773-41AC-9E49-316559696A24}"/>
              </a:ext>
            </a:extLst>
          </p:cNvPr>
          <p:cNvSpPr/>
          <p:nvPr/>
        </p:nvSpPr>
        <p:spPr>
          <a:xfrm>
            <a:off x="6848904" y="4885622"/>
            <a:ext cx="102155" cy="75230"/>
          </a:xfrm>
          <a:prstGeom prst="ellipse">
            <a:avLst/>
          </a:prstGeom>
          <a:solidFill>
            <a:sysClr val="window" lastClr="FFFFFF">
              <a:lumMod val="85000"/>
            </a:sysClr>
          </a:solidFill>
          <a:ln w="25400" cap="flat" cmpd="sng" algn="ctr">
            <a:noFill/>
            <a:prstDash val="solid"/>
          </a:ln>
          <a:effectLst/>
        </p:spPr>
        <p:txBody>
          <a:bodyPr rtlCol="0" anchor="ctr"/>
          <a:lstStyle/>
          <a:p>
            <a:pPr marL="0" marR="0" lvl="0" indent="0" algn="ctr" defTabSz="1244121" eaLnBrk="1" fontAlgn="auto" latinLnBrk="0" hangingPunct="0">
              <a:lnSpc>
                <a:spcPct val="130000"/>
              </a:lnSpc>
              <a:spcBef>
                <a:spcPts val="0"/>
              </a:spcBef>
              <a:spcAft>
                <a:spcPts val="0"/>
              </a:spcAft>
              <a:buClrTx/>
              <a:buSzTx/>
              <a:buFont typeface="Wingdings" pitchFamily="2" charset="2"/>
              <a:buNone/>
              <a:tabLst/>
              <a:defRPr/>
            </a:pPr>
            <a:endParaRPr kumimoji="0" lang="zh-CN" altLang="en-US" sz="378" b="0" i="0" u="none" strike="noStrike" kern="0" cap="none" spc="0" normalizeH="0" baseline="0" noProof="0">
              <a:ln>
                <a:noFill/>
              </a:ln>
              <a:solidFill>
                <a:prstClr val="white"/>
              </a:solidFill>
              <a:effectLst/>
              <a:uLnTx/>
              <a:uFillTx/>
              <a:latin typeface="Arial"/>
              <a:ea typeface="微软雅黑"/>
              <a:cs typeface="+mn-cs"/>
              <a:sym typeface="Gotham Book"/>
            </a:endParaRPr>
          </a:p>
        </p:txBody>
      </p:sp>
      <p:sp>
        <p:nvSpPr>
          <p:cNvPr id="120" name="Oval 146">
            <a:extLst>
              <a:ext uri="{FF2B5EF4-FFF2-40B4-BE49-F238E27FC236}">
                <a16:creationId xmlns:a16="http://schemas.microsoft.com/office/drawing/2014/main" id="{D8E0EB4B-26CA-468C-8BCF-6A2D9CB2AD18}"/>
              </a:ext>
            </a:extLst>
          </p:cNvPr>
          <p:cNvSpPr>
            <a:spLocks noChangeAspect="1"/>
          </p:cNvSpPr>
          <p:nvPr/>
        </p:nvSpPr>
        <p:spPr bwMode="auto">
          <a:xfrm>
            <a:off x="6737082" y="4753807"/>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1" name="Oval 147">
            <a:extLst>
              <a:ext uri="{FF2B5EF4-FFF2-40B4-BE49-F238E27FC236}">
                <a16:creationId xmlns:a16="http://schemas.microsoft.com/office/drawing/2014/main" id="{67FBA267-5A46-49A9-BAA9-5305A115A702}"/>
              </a:ext>
            </a:extLst>
          </p:cNvPr>
          <p:cNvSpPr>
            <a:spLocks noChangeAspect="1"/>
          </p:cNvSpPr>
          <p:nvPr/>
        </p:nvSpPr>
        <p:spPr bwMode="auto">
          <a:xfrm>
            <a:off x="6821386" y="4753807"/>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2" name="Oval 148">
            <a:extLst>
              <a:ext uri="{FF2B5EF4-FFF2-40B4-BE49-F238E27FC236}">
                <a16:creationId xmlns:a16="http://schemas.microsoft.com/office/drawing/2014/main" id="{D06FD62F-11F9-4495-A92C-C496D4F373FF}"/>
              </a:ext>
            </a:extLst>
          </p:cNvPr>
          <p:cNvSpPr>
            <a:spLocks noChangeAspect="1"/>
          </p:cNvSpPr>
          <p:nvPr/>
        </p:nvSpPr>
        <p:spPr bwMode="auto">
          <a:xfrm>
            <a:off x="6905691" y="4753807"/>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3" name="Oval 149">
            <a:extLst>
              <a:ext uri="{FF2B5EF4-FFF2-40B4-BE49-F238E27FC236}">
                <a16:creationId xmlns:a16="http://schemas.microsoft.com/office/drawing/2014/main" id="{5DC5E233-A0EE-4120-BC1B-381405E7D31E}"/>
              </a:ext>
            </a:extLst>
          </p:cNvPr>
          <p:cNvSpPr>
            <a:spLocks noChangeAspect="1"/>
          </p:cNvSpPr>
          <p:nvPr/>
        </p:nvSpPr>
        <p:spPr bwMode="auto">
          <a:xfrm>
            <a:off x="6989996" y="4753807"/>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4" name="Oval 150">
            <a:extLst>
              <a:ext uri="{FF2B5EF4-FFF2-40B4-BE49-F238E27FC236}">
                <a16:creationId xmlns:a16="http://schemas.microsoft.com/office/drawing/2014/main" id="{29BCF550-A2CD-47DE-B07F-2079860EE72C}"/>
              </a:ext>
            </a:extLst>
          </p:cNvPr>
          <p:cNvSpPr>
            <a:spLocks noChangeAspect="1"/>
          </p:cNvSpPr>
          <p:nvPr/>
        </p:nvSpPr>
        <p:spPr bwMode="auto">
          <a:xfrm>
            <a:off x="6737082" y="4812389"/>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5" name="Oval 151">
            <a:extLst>
              <a:ext uri="{FF2B5EF4-FFF2-40B4-BE49-F238E27FC236}">
                <a16:creationId xmlns:a16="http://schemas.microsoft.com/office/drawing/2014/main" id="{5396EF54-DD76-443F-AF31-15BE28DC4366}"/>
              </a:ext>
            </a:extLst>
          </p:cNvPr>
          <p:cNvSpPr>
            <a:spLocks noChangeAspect="1"/>
          </p:cNvSpPr>
          <p:nvPr/>
        </p:nvSpPr>
        <p:spPr bwMode="auto">
          <a:xfrm>
            <a:off x="6821386" y="4812389"/>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6" name="Oval 152">
            <a:extLst>
              <a:ext uri="{FF2B5EF4-FFF2-40B4-BE49-F238E27FC236}">
                <a16:creationId xmlns:a16="http://schemas.microsoft.com/office/drawing/2014/main" id="{02DEC365-219F-4636-93F0-1B179350182A}"/>
              </a:ext>
            </a:extLst>
          </p:cNvPr>
          <p:cNvSpPr>
            <a:spLocks noChangeAspect="1"/>
          </p:cNvSpPr>
          <p:nvPr/>
        </p:nvSpPr>
        <p:spPr bwMode="auto">
          <a:xfrm>
            <a:off x="6905691" y="4812389"/>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7" name="Oval 153">
            <a:extLst>
              <a:ext uri="{FF2B5EF4-FFF2-40B4-BE49-F238E27FC236}">
                <a16:creationId xmlns:a16="http://schemas.microsoft.com/office/drawing/2014/main" id="{FE5805A6-DB7C-4802-A8D5-41C15602A336}"/>
              </a:ext>
            </a:extLst>
          </p:cNvPr>
          <p:cNvSpPr>
            <a:spLocks noChangeAspect="1"/>
          </p:cNvSpPr>
          <p:nvPr/>
        </p:nvSpPr>
        <p:spPr bwMode="auto">
          <a:xfrm>
            <a:off x="6989996" y="4812389"/>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8" name="Oval 154">
            <a:extLst>
              <a:ext uri="{FF2B5EF4-FFF2-40B4-BE49-F238E27FC236}">
                <a16:creationId xmlns:a16="http://schemas.microsoft.com/office/drawing/2014/main" id="{29064A73-3D81-4798-AA06-149CCCD387C4}"/>
              </a:ext>
            </a:extLst>
          </p:cNvPr>
          <p:cNvSpPr>
            <a:spLocks noChangeAspect="1"/>
          </p:cNvSpPr>
          <p:nvPr/>
        </p:nvSpPr>
        <p:spPr bwMode="auto">
          <a:xfrm>
            <a:off x="6737082" y="4870972"/>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29" name="Oval 155">
            <a:extLst>
              <a:ext uri="{FF2B5EF4-FFF2-40B4-BE49-F238E27FC236}">
                <a16:creationId xmlns:a16="http://schemas.microsoft.com/office/drawing/2014/main" id="{503BF233-1CF7-4351-A40C-74B530D3EA70}"/>
              </a:ext>
            </a:extLst>
          </p:cNvPr>
          <p:cNvSpPr>
            <a:spLocks noChangeAspect="1"/>
          </p:cNvSpPr>
          <p:nvPr/>
        </p:nvSpPr>
        <p:spPr bwMode="auto">
          <a:xfrm>
            <a:off x="6821386" y="4870972"/>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0" name="Oval 156">
            <a:extLst>
              <a:ext uri="{FF2B5EF4-FFF2-40B4-BE49-F238E27FC236}">
                <a16:creationId xmlns:a16="http://schemas.microsoft.com/office/drawing/2014/main" id="{4758E69C-84D5-4243-861F-C5E9813F1E15}"/>
              </a:ext>
            </a:extLst>
          </p:cNvPr>
          <p:cNvSpPr>
            <a:spLocks noChangeAspect="1"/>
          </p:cNvSpPr>
          <p:nvPr/>
        </p:nvSpPr>
        <p:spPr bwMode="auto">
          <a:xfrm>
            <a:off x="6905691" y="4870972"/>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1" name="Oval 157">
            <a:extLst>
              <a:ext uri="{FF2B5EF4-FFF2-40B4-BE49-F238E27FC236}">
                <a16:creationId xmlns:a16="http://schemas.microsoft.com/office/drawing/2014/main" id="{3AC38BB6-140F-410F-96C8-8D50786D364C}"/>
              </a:ext>
            </a:extLst>
          </p:cNvPr>
          <p:cNvSpPr>
            <a:spLocks noChangeAspect="1"/>
          </p:cNvSpPr>
          <p:nvPr/>
        </p:nvSpPr>
        <p:spPr bwMode="auto">
          <a:xfrm>
            <a:off x="6989996" y="4870972"/>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2" name="Oval 158">
            <a:extLst>
              <a:ext uri="{FF2B5EF4-FFF2-40B4-BE49-F238E27FC236}">
                <a16:creationId xmlns:a16="http://schemas.microsoft.com/office/drawing/2014/main" id="{1A436BA7-D55C-4465-9E96-66B3FB1EDFBB}"/>
              </a:ext>
            </a:extLst>
          </p:cNvPr>
          <p:cNvSpPr>
            <a:spLocks noChangeAspect="1"/>
          </p:cNvSpPr>
          <p:nvPr/>
        </p:nvSpPr>
        <p:spPr bwMode="auto">
          <a:xfrm>
            <a:off x="6737082" y="4929554"/>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3" name="Oval 159">
            <a:extLst>
              <a:ext uri="{FF2B5EF4-FFF2-40B4-BE49-F238E27FC236}">
                <a16:creationId xmlns:a16="http://schemas.microsoft.com/office/drawing/2014/main" id="{E1A01FF1-5D3F-45E7-9AB2-1320689BDD5E}"/>
              </a:ext>
            </a:extLst>
          </p:cNvPr>
          <p:cNvSpPr>
            <a:spLocks noChangeAspect="1"/>
          </p:cNvSpPr>
          <p:nvPr/>
        </p:nvSpPr>
        <p:spPr bwMode="auto">
          <a:xfrm>
            <a:off x="6821386" y="4929554"/>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4" name="Oval 160">
            <a:extLst>
              <a:ext uri="{FF2B5EF4-FFF2-40B4-BE49-F238E27FC236}">
                <a16:creationId xmlns:a16="http://schemas.microsoft.com/office/drawing/2014/main" id="{DC956CEB-4141-4D1D-A2F7-FEDD791821D0}"/>
              </a:ext>
            </a:extLst>
          </p:cNvPr>
          <p:cNvSpPr>
            <a:spLocks noChangeAspect="1"/>
          </p:cNvSpPr>
          <p:nvPr/>
        </p:nvSpPr>
        <p:spPr bwMode="auto">
          <a:xfrm>
            <a:off x="6905691" y="4929554"/>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5" name="Oval 161">
            <a:extLst>
              <a:ext uri="{FF2B5EF4-FFF2-40B4-BE49-F238E27FC236}">
                <a16:creationId xmlns:a16="http://schemas.microsoft.com/office/drawing/2014/main" id="{0997EBE7-EAB3-4101-B43D-E78FBDCE5B67}"/>
              </a:ext>
            </a:extLst>
          </p:cNvPr>
          <p:cNvSpPr>
            <a:spLocks noChangeAspect="1"/>
          </p:cNvSpPr>
          <p:nvPr/>
        </p:nvSpPr>
        <p:spPr bwMode="auto">
          <a:xfrm>
            <a:off x="6989996" y="4929554"/>
            <a:ext cx="73763" cy="57482"/>
          </a:xfrm>
          <a:prstGeom prst="ellipse">
            <a:avLst/>
          </a:prstGeom>
          <a:solidFill>
            <a:sysClr val="window" lastClr="FFFFFF">
              <a:lumMod val="85000"/>
            </a:sysClr>
          </a:solidFill>
          <a:ln w="12700" cap="flat" cmpd="sng" algn="ctr">
            <a:noFill/>
            <a:prstDash val="solid"/>
          </a:ln>
          <a:effectLst/>
        </p:spPr>
        <p:txBody>
          <a:bodyPr anchor="ctr" anchorCtr="0"/>
          <a:lstStyle/>
          <a:p>
            <a:pPr marL="0" marR="0" lvl="0" indent="0" algn="ctr" defTabSz="408243" eaLnBrk="1" fontAlgn="auto" latinLnBrk="0" hangingPunct="0">
              <a:lnSpc>
                <a:spcPct val="130000"/>
              </a:lnSpc>
              <a:spcBef>
                <a:spcPts val="0"/>
              </a:spcBef>
              <a:spcAft>
                <a:spcPts val="0"/>
              </a:spcAft>
              <a:buClrTx/>
              <a:buSzTx/>
              <a:buFont typeface="Wingdings" pitchFamily="2" charset="2"/>
              <a:buNone/>
              <a:tabLst/>
              <a:defRPr/>
            </a:pPr>
            <a:endParaRPr kumimoji="0" lang="zh-CN" altLang="en-US" sz="100" b="0" i="0" u="none" strike="noStrike" kern="0" cap="none" spc="0" normalizeH="0" baseline="0" noProof="0" dirty="0">
              <a:ln>
                <a:noFill/>
              </a:ln>
              <a:solidFill>
                <a:srgbClr val="000000"/>
              </a:solidFill>
              <a:effectLst/>
              <a:uLnTx/>
              <a:uFillTx/>
              <a:latin typeface="Helvetica Light"/>
              <a:ea typeface="微软雅黑"/>
              <a:cs typeface="+mn-ea"/>
              <a:sym typeface="+mn-lt"/>
            </a:endParaRPr>
          </a:p>
        </p:txBody>
      </p:sp>
      <p:sp>
        <p:nvSpPr>
          <p:cNvPr id="136" name="任意多边形 104">
            <a:extLst>
              <a:ext uri="{FF2B5EF4-FFF2-40B4-BE49-F238E27FC236}">
                <a16:creationId xmlns:a16="http://schemas.microsoft.com/office/drawing/2014/main" id="{DFD3DADA-695B-470C-A82A-1DBFB120B1CA}"/>
              </a:ext>
            </a:extLst>
          </p:cNvPr>
          <p:cNvSpPr/>
          <p:nvPr/>
        </p:nvSpPr>
        <p:spPr>
          <a:xfrm>
            <a:off x="6750624" y="4909220"/>
            <a:ext cx="298713" cy="333720"/>
          </a:xfrm>
          <a:custGeom>
            <a:avLst/>
            <a:gdLst>
              <a:gd name="connsiteX0" fmla="*/ 395827 w 777978"/>
              <a:gd name="connsiteY0" fmla="*/ 628697 h 1180215"/>
              <a:gd name="connsiteX1" fmla="*/ 284227 w 777978"/>
              <a:gd name="connsiteY1" fmla="*/ 740297 h 1180215"/>
              <a:gd name="connsiteX2" fmla="*/ 395827 w 777978"/>
              <a:gd name="connsiteY2" fmla="*/ 851897 h 1180215"/>
              <a:gd name="connsiteX3" fmla="*/ 507427 w 777978"/>
              <a:gd name="connsiteY3" fmla="*/ 740297 h 1180215"/>
              <a:gd name="connsiteX4" fmla="*/ 395827 w 777978"/>
              <a:gd name="connsiteY4" fmla="*/ 628697 h 1180215"/>
              <a:gd name="connsiteX5" fmla="*/ 372640 w 777978"/>
              <a:gd name="connsiteY5" fmla="*/ 405028 h 1180215"/>
              <a:gd name="connsiteX6" fmla="*/ 341008 w 777978"/>
              <a:gd name="connsiteY6" fmla="*/ 436660 h 1180215"/>
              <a:gd name="connsiteX7" fmla="*/ 341008 w 777978"/>
              <a:gd name="connsiteY7" fmla="*/ 481396 h 1180215"/>
              <a:gd name="connsiteX8" fmla="*/ 372640 w 777978"/>
              <a:gd name="connsiteY8" fmla="*/ 513028 h 1180215"/>
              <a:gd name="connsiteX9" fmla="*/ 417376 w 777978"/>
              <a:gd name="connsiteY9" fmla="*/ 513028 h 1180215"/>
              <a:gd name="connsiteX10" fmla="*/ 449008 w 777978"/>
              <a:gd name="connsiteY10" fmla="*/ 481396 h 1180215"/>
              <a:gd name="connsiteX11" fmla="*/ 449008 w 777978"/>
              <a:gd name="connsiteY11" fmla="*/ 436660 h 1180215"/>
              <a:gd name="connsiteX12" fmla="*/ 417376 w 777978"/>
              <a:gd name="connsiteY12" fmla="*/ 405028 h 1180215"/>
              <a:gd name="connsiteX13" fmla="*/ 388989 w 777978"/>
              <a:gd name="connsiteY13" fmla="*/ 0 h 1180215"/>
              <a:gd name="connsiteX14" fmla="*/ 777978 w 777978"/>
              <a:gd name="connsiteY14" fmla="*/ 1180215 h 1180215"/>
              <a:gd name="connsiteX15" fmla="*/ 762529 w 777978"/>
              <a:gd name="connsiteY15" fmla="*/ 1180215 h 1180215"/>
              <a:gd name="connsiteX16" fmla="*/ 684161 w 777978"/>
              <a:gd name="connsiteY16" fmla="*/ 1114437 h 1180215"/>
              <a:gd name="connsiteX17" fmla="*/ 387420 w 777978"/>
              <a:gd name="connsiteY17" fmla="*/ 971594 h 1180215"/>
              <a:gd name="connsiteX18" fmla="*/ 91428 w 777978"/>
              <a:gd name="connsiteY18" fmla="*/ 1116196 h 1180215"/>
              <a:gd name="connsiteX19" fmla="*/ 16024 w 777978"/>
              <a:gd name="connsiteY19" fmla="*/ 1180215 h 1180215"/>
              <a:gd name="connsiteX20" fmla="*/ 0 w 777978"/>
              <a:gd name="connsiteY20" fmla="*/ 1180215 h 118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7978" h="1180215">
                <a:moveTo>
                  <a:pt x="395827" y="628697"/>
                </a:moveTo>
                <a:cubicBezTo>
                  <a:pt x="334192" y="628697"/>
                  <a:pt x="284227" y="678662"/>
                  <a:pt x="284227" y="740297"/>
                </a:cubicBezTo>
                <a:cubicBezTo>
                  <a:pt x="284227" y="801932"/>
                  <a:pt x="334192" y="851897"/>
                  <a:pt x="395827" y="851897"/>
                </a:cubicBezTo>
                <a:cubicBezTo>
                  <a:pt x="457462" y="851897"/>
                  <a:pt x="507427" y="801932"/>
                  <a:pt x="507427" y="740297"/>
                </a:cubicBezTo>
                <a:cubicBezTo>
                  <a:pt x="507427" y="678662"/>
                  <a:pt x="457462" y="628697"/>
                  <a:pt x="395827" y="628697"/>
                </a:cubicBezTo>
                <a:close/>
                <a:moveTo>
                  <a:pt x="372640" y="405028"/>
                </a:moveTo>
                <a:lnTo>
                  <a:pt x="341008" y="436660"/>
                </a:lnTo>
                <a:lnTo>
                  <a:pt x="341008" y="481396"/>
                </a:lnTo>
                <a:lnTo>
                  <a:pt x="372640" y="513028"/>
                </a:lnTo>
                <a:lnTo>
                  <a:pt x="417376" y="513028"/>
                </a:lnTo>
                <a:lnTo>
                  <a:pt x="449008" y="481396"/>
                </a:lnTo>
                <a:lnTo>
                  <a:pt x="449008" y="436660"/>
                </a:lnTo>
                <a:lnTo>
                  <a:pt x="417376" y="405028"/>
                </a:lnTo>
                <a:close/>
                <a:moveTo>
                  <a:pt x="388989" y="0"/>
                </a:moveTo>
                <a:lnTo>
                  <a:pt x="777978" y="1180215"/>
                </a:lnTo>
                <a:lnTo>
                  <a:pt x="762529" y="1180215"/>
                </a:lnTo>
                <a:lnTo>
                  <a:pt x="684161" y="1114437"/>
                </a:lnTo>
                <a:cubicBezTo>
                  <a:pt x="585164" y="1034884"/>
                  <a:pt x="486209" y="971301"/>
                  <a:pt x="387420" y="971594"/>
                </a:cubicBezTo>
                <a:cubicBezTo>
                  <a:pt x="288631" y="971887"/>
                  <a:pt x="190009" y="1036057"/>
                  <a:pt x="91428" y="1116196"/>
                </a:cubicBezTo>
                <a:lnTo>
                  <a:pt x="16024" y="1180215"/>
                </a:lnTo>
                <a:lnTo>
                  <a:pt x="0" y="1180215"/>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1244121" eaLnBrk="1" fontAlgn="auto" latinLnBrk="0" hangingPunct="0">
              <a:lnSpc>
                <a:spcPct val="130000"/>
              </a:lnSpc>
              <a:spcBef>
                <a:spcPts val="0"/>
              </a:spcBef>
              <a:spcAft>
                <a:spcPts val="0"/>
              </a:spcAft>
              <a:buClrTx/>
              <a:buSzTx/>
              <a:buFont typeface="Wingdings" pitchFamily="2" charset="2"/>
              <a:buNone/>
              <a:tabLst/>
              <a:defRPr/>
            </a:pPr>
            <a:endParaRPr kumimoji="0" lang="zh-CN" altLang="en-US" sz="378" b="0" i="0" u="none" strike="noStrike" kern="0" cap="none" spc="0" normalizeH="0" baseline="0" noProof="0">
              <a:ln>
                <a:noFill/>
              </a:ln>
              <a:solidFill>
                <a:prstClr val="white"/>
              </a:solidFill>
              <a:effectLst/>
              <a:uLnTx/>
              <a:uFillTx/>
              <a:latin typeface="Arial"/>
              <a:ea typeface="微软雅黑"/>
              <a:cs typeface="+mn-cs"/>
              <a:sym typeface="Gotham Book"/>
            </a:endParaRPr>
          </a:p>
        </p:txBody>
      </p:sp>
      <p:pic>
        <p:nvPicPr>
          <p:cNvPr id="148" name="Picture 147">
            <a:extLst>
              <a:ext uri="{FF2B5EF4-FFF2-40B4-BE49-F238E27FC236}">
                <a16:creationId xmlns:a16="http://schemas.microsoft.com/office/drawing/2014/main" id="{1082128D-B871-4364-9C84-CD7B35C04CF3}"/>
              </a:ext>
            </a:extLst>
          </p:cNvPr>
          <p:cNvPicPr>
            <a:picLocks noChangeAspect="1"/>
          </p:cNvPicPr>
          <p:nvPr/>
        </p:nvPicPr>
        <p:blipFill>
          <a:blip r:embed="rId4"/>
          <a:stretch>
            <a:fillRect/>
          </a:stretch>
        </p:blipFill>
        <p:spPr>
          <a:xfrm>
            <a:off x="3621473" y="4588024"/>
            <a:ext cx="314758" cy="541170"/>
          </a:xfrm>
          <a:prstGeom prst="rect">
            <a:avLst/>
          </a:prstGeom>
        </p:spPr>
      </p:pic>
      <p:grpSp>
        <p:nvGrpSpPr>
          <p:cNvPr id="159" name="Group 158">
            <a:extLst>
              <a:ext uri="{FF2B5EF4-FFF2-40B4-BE49-F238E27FC236}">
                <a16:creationId xmlns:a16="http://schemas.microsoft.com/office/drawing/2014/main" id="{1720E909-C3E3-4371-86BD-46A60C586184}"/>
              </a:ext>
            </a:extLst>
          </p:cNvPr>
          <p:cNvGrpSpPr/>
          <p:nvPr/>
        </p:nvGrpSpPr>
        <p:grpSpPr>
          <a:xfrm>
            <a:off x="8182583" y="4571779"/>
            <a:ext cx="591727" cy="459623"/>
            <a:chOff x="8182583" y="4571779"/>
            <a:chExt cx="591727" cy="459623"/>
          </a:xfrm>
        </p:grpSpPr>
        <p:sp>
          <p:nvSpPr>
            <p:cNvPr id="138" name="Trapezoid 137">
              <a:extLst>
                <a:ext uri="{FF2B5EF4-FFF2-40B4-BE49-F238E27FC236}">
                  <a16:creationId xmlns:a16="http://schemas.microsoft.com/office/drawing/2014/main" id="{96416EC1-C880-4599-95A6-CE8D82698AF6}"/>
                </a:ext>
              </a:extLst>
            </p:cNvPr>
            <p:cNvSpPr/>
            <p:nvPr/>
          </p:nvSpPr>
          <p:spPr>
            <a:xfrm>
              <a:off x="8513025" y="4858609"/>
              <a:ext cx="261285" cy="172793"/>
            </a:xfrm>
            <a:prstGeom prst="trapezoid">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AD53293-E5AD-473D-8F3E-AAAB843B4F3A}"/>
                </a:ext>
              </a:extLst>
            </p:cNvPr>
            <p:cNvSpPr/>
            <p:nvPr/>
          </p:nvSpPr>
          <p:spPr>
            <a:xfrm rot="18698318">
              <a:off x="8291270" y="4584120"/>
              <a:ext cx="456232" cy="436351"/>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BA87ACCC-03AB-4EC0-91A4-029CF306AFB9}"/>
                </a:ext>
              </a:extLst>
            </p:cNvPr>
            <p:cNvSpPr/>
            <p:nvPr/>
          </p:nvSpPr>
          <p:spPr>
            <a:xfrm rot="18698318">
              <a:off x="8278474" y="4614637"/>
              <a:ext cx="405206" cy="339754"/>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83AC2EB4-BAE2-4C15-B1A5-0B695AD5A0D7}"/>
                </a:ext>
              </a:extLst>
            </p:cNvPr>
            <p:cNvCxnSpPr>
              <a:stCxn id="144" idx="6"/>
            </p:cNvCxnSpPr>
            <p:nvPr/>
          </p:nvCxnSpPr>
          <p:spPr>
            <a:xfrm>
              <a:off x="8384405" y="4737051"/>
              <a:ext cx="142102" cy="61821"/>
            </a:xfrm>
            <a:prstGeom prst="line">
              <a:avLst/>
            </a:prstGeom>
            <a:solidFill>
              <a:schemeClr val="bg1"/>
            </a:solidFill>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2" name="Freeform 588">
              <a:extLst>
                <a:ext uri="{FF2B5EF4-FFF2-40B4-BE49-F238E27FC236}">
                  <a16:creationId xmlns:a16="http://schemas.microsoft.com/office/drawing/2014/main" id="{75ABE749-B736-4BE7-9C0F-1ED84B14A511}"/>
                </a:ext>
              </a:extLst>
            </p:cNvPr>
            <p:cNvSpPr>
              <a:spLocks/>
            </p:cNvSpPr>
            <p:nvPr/>
          </p:nvSpPr>
          <p:spPr bwMode="auto">
            <a:xfrm rot="13298318" flipV="1">
              <a:off x="8226614" y="4610804"/>
              <a:ext cx="83675" cy="164008"/>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sp>
          <p:nvSpPr>
            <p:cNvPr id="143" name="Freeform 588">
              <a:extLst>
                <a:ext uri="{FF2B5EF4-FFF2-40B4-BE49-F238E27FC236}">
                  <a16:creationId xmlns:a16="http://schemas.microsoft.com/office/drawing/2014/main" id="{8423855B-07E6-4FE5-B7FA-90C4E30A9CE8}"/>
                </a:ext>
              </a:extLst>
            </p:cNvPr>
            <p:cNvSpPr>
              <a:spLocks/>
            </p:cNvSpPr>
            <p:nvPr/>
          </p:nvSpPr>
          <p:spPr bwMode="auto">
            <a:xfrm rot="13298318" flipV="1">
              <a:off x="8265086" y="4664868"/>
              <a:ext cx="60465" cy="99243"/>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sp>
          <p:nvSpPr>
            <p:cNvPr id="144" name="椭圆 85">
              <a:extLst>
                <a:ext uri="{FF2B5EF4-FFF2-40B4-BE49-F238E27FC236}">
                  <a16:creationId xmlns:a16="http://schemas.microsoft.com/office/drawing/2014/main" id="{A8A9AA5B-F82B-4437-B1ED-3BC46400CE4B}"/>
                </a:ext>
              </a:extLst>
            </p:cNvPr>
            <p:cNvSpPr/>
            <p:nvPr/>
          </p:nvSpPr>
          <p:spPr>
            <a:xfrm rot="13298318" flipV="1">
              <a:off x="8372019" y="4726229"/>
              <a:ext cx="98049" cy="60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600"/>
            </a:p>
          </p:txBody>
        </p:sp>
        <p:sp>
          <p:nvSpPr>
            <p:cNvPr id="145" name="Freeform 588">
              <a:extLst>
                <a:ext uri="{FF2B5EF4-FFF2-40B4-BE49-F238E27FC236}">
                  <a16:creationId xmlns:a16="http://schemas.microsoft.com/office/drawing/2014/main" id="{068995BD-4607-48AE-AECB-AEFD8164D268}"/>
                </a:ext>
              </a:extLst>
            </p:cNvPr>
            <p:cNvSpPr>
              <a:spLocks/>
            </p:cNvSpPr>
            <p:nvPr/>
          </p:nvSpPr>
          <p:spPr bwMode="auto">
            <a:xfrm rot="13298318" flipV="1">
              <a:off x="8182583" y="4571779"/>
              <a:ext cx="110638" cy="196084"/>
            </a:xfrm>
            <a:custGeom>
              <a:avLst/>
              <a:gdLst>
                <a:gd name="T0" fmla="*/ 19104 w 59"/>
                <a:gd name="T1" fmla="*/ 407988 h 216"/>
                <a:gd name="T2" fmla="*/ 5731 w 59"/>
                <a:gd name="T3" fmla="*/ 400433 h 216"/>
                <a:gd name="T4" fmla="*/ 9552 w 59"/>
                <a:gd name="T5" fmla="*/ 375878 h 216"/>
                <a:gd name="T6" fmla="*/ 78326 w 59"/>
                <a:gd name="T7" fmla="*/ 203994 h 216"/>
                <a:gd name="T8" fmla="*/ 9552 w 59"/>
                <a:gd name="T9" fmla="*/ 32110 h 216"/>
                <a:gd name="T10" fmla="*/ 5731 w 59"/>
                <a:gd name="T11" fmla="*/ 9444 h 216"/>
                <a:gd name="T12" fmla="*/ 28656 w 59"/>
                <a:gd name="T13" fmla="*/ 3778 h 216"/>
                <a:gd name="T14" fmla="*/ 112713 w 59"/>
                <a:gd name="T15" fmla="*/ 203994 h 216"/>
                <a:gd name="T16" fmla="*/ 30566 w 59"/>
                <a:gd name="T17" fmla="*/ 404210 h 216"/>
                <a:gd name="T18" fmla="*/ 19104 w 59"/>
                <a:gd name="T19" fmla="*/ 407988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216"/>
                <a:gd name="T32" fmla="*/ 59 w 59"/>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216">
                  <a:moveTo>
                    <a:pt x="10" y="216"/>
                  </a:moveTo>
                  <a:cubicBezTo>
                    <a:pt x="8" y="216"/>
                    <a:pt x="5" y="214"/>
                    <a:pt x="3" y="212"/>
                  </a:cubicBezTo>
                  <a:cubicBezTo>
                    <a:pt x="0" y="208"/>
                    <a:pt x="1" y="202"/>
                    <a:pt x="5" y="199"/>
                  </a:cubicBezTo>
                  <a:cubicBezTo>
                    <a:pt x="7" y="198"/>
                    <a:pt x="41" y="173"/>
                    <a:pt x="41" y="108"/>
                  </a:cubicBezTo>
                  <a:cubicBezTo>
                    <a:pt x="41" y="42"/>
                    <a:pt x="6" y="18"/>
                    <a:pt x="5" y="17"/>
                  </a:cubicBezTo>
                  <a:cubicBezTo>
                    <a:pt x="1" y="15"/>
                    <a:pt x="0" y="9"/>
                    <a:pt x="3" y="5"/>
                  </a:cubicBezTo>
                  <a:cubicBezTo>
                    <a:pt x="6" y="1"/>
                    <a:pt x="11" y="0"/>
                    <a:pt x="15" y="2"/>
                  </a:cubicBezTo>
                  <a:cubicBezTo>
                    <a:pt x="17" y="4"/>
                    <a:pt x="59" y="32"/>
                    <a:pt x="59" y="108"/>
                  </a:cubicBezTo>
                  <a:cubicBezTo>
                    <a:pt x="59" y="183"/>
                    <a:pt x="17" y="213"/>
                    <a:pt x="16" y="214"/>
                  </a:cubicBezTo>
                  <a:cubicBezTo>
                    <a:pt x="14" y="215"/>
                    <a:pt x="12" y="216"/>
                    <a:pt x="10" y="216"/>
                  </a:cubicBezTo>
                  <a:close/>
                </a:path>
              </a:pathLst>
            </a:custGeom>
            <a:solidFill>
              <a:schemeClr val="bg1"/>
            </a:solidFill>
            <a:ln>
              <a:noFill/>
            </a:ln>
          </p:spPr>
          <p:txBody>
            <a:bodyPr/>
            <a:lstStyle/>
            <a:p>
              <a:pPr>
                <a:buNone/>
              </a:pPr>
              <a:endParaRPr lang="zh-CN" altLang="en-US" sz="100"/>
            </a:p>
          </p:txBody>
        </p:sp>
      </p:grpSp>
      <p:pic>
        <p:nvPicPr>
          <p:cNvPr id="149" name="Picture 4" descr="Modular Man Icons - Download Free Vector Icons | Noun Project">
            <a:extLst>
              <a:ext uri="{FF2B5EF4-FFF2-40B4-BE49-F238E27FC236}">
                <a16:creationId xmlns:a16="http://schemas.microsoft.com/office/drawing/2014/main" id="{9F90B644-ECEC-433C-8D10-C2450FB35B50}"/>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00297" y="5079625"/>
            <a:ext cx="826057" cy="826057"/>
          </a:xfrm>
          <a:prstGeom prst="rect">
            <a:avLst/>
          </a:prstGeom>
          <a:noFill/>
          <a:extLst>
            <a:ext uri="{909E8E84-426E-40DD-AFC4-6F175D3DCCD1}">
              <a14:hiddenFill xmlns:a14="http://schemas.microsoft.com/office/drawing/2010/main">
                <a:solidFill>
                  <a:srgbClr val="FFFFFF"/>
                </a:solidFill>
              </a14:hiddenFill>
            </a:ext>
          </a:extLst>
        </p:spPr>
      </p:pic>
      <p:pic>
        <p:nvPicPr>
          <p:cNvPr id="150" name="图片 18">
            <a:extLst>
              <a:ext uri="{FF2B5EF4-FFF2-40B4-BE49-F238E27FC236}">
                <a16:creationId xmlns:a16="http://schemas.microsoft.com/office/drawing/2014/main" id="{484B2A2C-EB3F-4DE1-BE39-458B2B1742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6789" y="5196382"/>
            <a:ext cx="935372" cy="826058"/>
          </a:xfrm>
          <a:prstGeom prst="rect">
            <a:avLst/>
          </a:prstGeom>
        </p:spPr>
      </p:pic>
      <p:sp>
        <p:nvSpPr>
          <p:cNvPr id="151" name="Freeform 6">
            <a:extLst>
              <a:ext uri="{FF2B5EF4-FFF2-40B4-BE49-F238E27FC236}">
                <a16:creationId xmlns:a16="http://schemas.microsoft.com/office/drawing/2014/main" id="{5AE1D74B-BC21-4C6D-BC58-0C2C820FAE9E}"/>
              </a:ext>
            </a:extLst>
          </p:cNvPr>
          <p:cNvSpPr>
            <a:spLocks/>
          </p:cNvSpPr>
          <p:nvPr/>
        </p:nvSpPr>
        <p:spPr bwMode="auto">
          <a:xfrm>
            <a:off x="5494928" y="5541191"/>
            <a:ext cx="820412" cy="481249"/>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8448" y="9807"/>
                </a:moveTo>
                <a:lnTo>
                  <a:pt x="1220" y="9711"/>
                </a:lnTo>
                <a:cubicBezTo>
                  <a:pt x="1220" y="9711"/>
                  <a:pt x="0" y="9253"/>
                  <a:pt x="199" y="6988"/>
                </a:cubicBezTo>
                <a:cubicBezTo>
                  <a:pt x="424" y="4530"/>
                  <a:pt x="1638" y="4336"/>
                  <a:pt x="1638" y="4336"/>
                </a:cubicBezTo>
                <a:cubicBezTo>
                  <a:pt x="1638" y="4336"/>
                  <a:pt x="1711" y="1277"/>
                  <a:pt x="3806" y="627"/>
                </a:cubicBezTo>
                <a:cubicBezTo>
                  <a:pt x="5849" y="0"/>
                  <a:pt x="6684" y="2940"/>
                  <a:pt x="6684" y="2940"/>
                </a:cubicBezTo>
                <a:cubicBezTo>
                  <a:pt x="6684" y="2940"/>
                  <a:pt x="7732" y="1542"/>
                  <a:pt x="8621" y="2867"/>
                </a:cubicBezTo>
                <a:cubicBezTo>
                  <a:pt x="9363" y="3952"/>
                  <a:pt x="9054" y="5692"/>
                  <a:pt x="9054" y="5692"/>
                </a:cubicBezTo>
                <a:cubicBezTo>
                  <a:pt x="9054" y="5692"/>
                  <a:pt x="10000" y="6361"/>
                  <a:pt x="9841" y="8096"/>
                </a:cubicBezTo>
                <a:cubicBezTo>
                  <a:pt x="9668" y="10000"/>
                  <a:pt x="8448" y="9807"/>
                  <a:pt x="8448" y="9807"/>
                </a:cubicBezTo>
                <a:close/>
              </a:path>
            </a:pathLst>
          </a:custGeom>
          <a:noFill/>
          <a:ln w="571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zh-CN" altLang="en-US" kern="0" dirty="0">
              <a:solidFill>
                <a:prstClr val="white"/>
              </a:solidFill>
              <a:latin typeface="FrutigerNext LT Light" pitchFamily="34" charset="0"/>
              <a:ea typeface="华文细黑" pitchFamily="2" charset="-122"/>
            </a:endParaRPr>
          </a:p>
        </p:txBody>
      </p:sp>
      <p:grpSp>
        <p:nvGrpSpPr>
          <p:cNvPr id="152" name="组合 238">
            <a:extLst>
              <a:ext uri="{FF2B5EF4-FFF2-40B4-BE49-F238E27FC236}">
                <a16:creationId xmlns:a16="http://schemas.microsoft.com/office/drawing/2014/main" id="{9135AE32-9548-4AEF-BC44-4F15AD745931}"/>
              </a:ext>
            </a:extLst>
          </p:cNvPr>
          <p:cNvGrpSpPr/>
          <p:nvPr/>
        </p:nvGrpSpPr>
        <p:grpSpPr>
          <a:xfrm>
            <a:off x="10974460" y="5220463"/>
            <a:ext cx="616714" cy="631092"/>
            <a:chOff x="13962063" y="646113"/>
            <a:chExt cx="5175250" cy="4800600"/>
          </a:xfrm>
          <a:solidFill>
            <a:schemeClr val="bg1"/>
          </a:solidFill>
        </p:grpSpPr>
        <p:sp>
          <p:nvSpPr>
            <p:cNvPr id="153" name="Freeform 6">
              <a:extLst>
                <a:ext uri="{FF2B5EF4-FFF2-40B4-BE49-F238E27FC236}">
                  <a16:creationId xmlns:a16="http://schemas.microsoft.com/office/drawing/2014/main" id="{91A259E2-AA97-4FED-9007-9A32BF185DB6}"/>
                </a:ext>
              </a:extLst>
            </p:cNvPr>
            <p:cNvSpPr>
              <a:spLocks/>
            </p:cNvSpPr>
            <p:nvPr/>
          </p:nvSpPr>
          <p:spPr bwMode="auto">
            <a:xfrm>
              <a:off x="14738350" y="2190751"/>
              <a:ext cx="1354137" cy="2078038"/>
            </a:xfrm>
            <a:custGeom>
              <a:avLst/>
              <a:gdLst>
                <a:gd name="T0" fmla="*/ 361 w 361"/>
                <a:gd name="T1" fmla="*/ 181 h 554"/>
                <a:gd name="T2" fmla="*/ 180 w 361"/>
                <a:gd name="T3" fmla="*/ 0 h 554"/>
                <a:gd name="T4" fmla="*/ 0 w 361"/>
                <a:gd name="T5" fmla="*/ 181 h 554"/>
                <a:gd name="T6" fmla="*/ 74 w 361"/>
                <a:gd name="T7" fmla="*/ 327 h 554"/>
                <a:gd name="T8" fmla="*/ 74 w 361"/>
                <a:gd name="T9" fmla="*/ 554 h 554"/>
                <a:gd name="T10" fmla="*/ 287 w 361"/>
                <a:gd name="T11" fmla="*/ 554 h 554"/>
                <a:gd name="T12" fmla="*/ 287 w 361"/>
                <a:gd name="T13" fmla="*/ 327 h 554"/>
                <a:gd name="T14" fmla="*/ 361 w 361"/>
                <a:gd name="T15" fmla="*/ 181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554">
                  <a:moveTo>
                    <a:pt x="361" y="181"/>
                  </a:moveTo>
                  <a:cubicBezTo>
                    <a:pt x="361" y="81"/>
                    <a:pt x="280" y="0"/>
                    <a:pt x="180" y="0"/>
                  </a:cubicBezTo>
                  <a:cubicBezTo>
                    <a:pt x="81" y="0"/>
                    <a:pt x="0" y="81"/>
                    <a:pt x="0" y="181"/>
                  </a:cubicBezTo>
                  <a:cubicBezTo>
                    <a:pt x="0" y="241"/>
                    <a:pt x="29" y="294"/>
                    <a:pt x="74" y="327"/>
                  </a:cubicBezTo>
                  <a:cubicBezTo>
                    <a:pt x="74" y="554"/>
                    <a:pt x="74" y="554"/>
                    <a:pt x="74" y="554"/>
                  </a:cubicBezTo>
                  <a:cubicBezTo>
                    <a:pt x="287" y="554"/>
                    <a:pt x="287" y="554"/>
                    <a:pt x="287" y="554"/>
                  </a:cubicBezTo>
                  <a:cubicBezTo>
                    <a:pt x="287" y="327"/>
                    <a:pt x="287" y="327"/>
                    <a:pt x="287" y="327"/>
                  </a:cubicBezTo>
                  <a:cubicBezTo>
                    <a:pt x="332" y="294"/>
                    <a:pt x="361" y="241"/>
                    <a:pt x="361"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hangingPunct="1"/>
              <a:endParaRPr lang="zh-CN" altLang="en-US" sz="1800" dirty="0">
                <a:solidFill>
                  <a:prstClr val="black"/>
                </a:solidFill>
                <a:latin typeface="+mj-ea"/>
                <a:ea typeface="+mj-ea"/>
              </a:endParaRPr>
            </a:p>
          </p:txBody>
        </p:sp>
        <p:sp>
          <p:nvSpPr>
            <p:cNvPr id="154" name="Freeform 7">
              <a:extLst>
                <a:ext uri="{FF2B5EF4-FFF2-40B4-BE49-F238E27FC236}">
                  <a16:creationId xmlns:a16="http://schemas.microsoft.com/office/drawing/2014/main" id="{D3603667-69C6-42FE-950A-32202767D328}"/>
                </a:ext>
              </a:extLst>
            </p:cNvPr>
            <p:cNvSpPr>
              <a:spLocks noEditPoints="1"/>
            </p:cNvSpPr>
            <p:nvPr/>
          </p:nvSpPr>
          <p:spPr bwMode="auto">
            <a:xfrm>
              <a:off x="13962063" y="646113"/>
              <a:ext cx="2906712" cy="2755900"/>
            </a:xfrm>
            <a:custGeom>
              <a:avLst/>
              <a:gdLst>
                <a:gd name="T0" fmla="*/ 387 w 775"/>
                <a:gd name="T1" fmla="*/ 0 h 735"/>
                <a:gd name="T2" fmla="*/ 0 w 775"/>
                <a:gd name="T3" fmla="*/ 387 h 735"/>
                <a:gd name="T4" fmla="*/ 218 w 775"/>
                <a:gd name="T5" fmla="*/ 735 h 735"/>
                <a:gd name="T6" fmla="*/ 166 w 775"/>
                <a:gd name="T7" fmla="*/ 593 h 735"/>
                <a:gd name="T8" fmla="*/ 387 w 775"/>
                <a:gd name="T9" fmla="*/ 372 h 735"/>
                <a:gd name="T10" fmla="*/ 609 w 775"/>
                <a:gd name="T11" fmla="*/ 593 h 735"/>
                <a:gd name="T12" fmla="*/ 557 w 775"/>
                <a:gd name="T13" fmla="*/ 735 h 735"/>
                <a:gd name="T14" fmla="*/ 775 w 775"/>
                <a:gd name="T15" fmla="*/ 387 h 735"/>
                <a:gd name="T16" fmla="*/ 387 w 775"/>
                <a:gd name="T17" fmla="*/ 0 h 735"/>
                <a:gd name="T18" fmla="*/ 387 w 775"/>
                <a:gd name="T19" fmla="*/ 246 h 735"/>
                <a:gd name="T20" fmla="*/ 296 w 775"/>
                <a:gd name="T21" fmla="*/ 155 h 735"/>
                <a:gd name="T22" fmla="*/ 387 w 775"/>
                <a:gd name="T23" fmla="*/ 63 h 735"/>
                <a:gd name="T24" fmla="*/ 479 w 775"/>
                <a:gd name="T25" fmla="*/ 155 h 735"/>
                <a:gd name="T26" fmla="*/ 387 w 775"/>
                <a:gd name="T27" fmla="*/ 24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5" h="735">
                  <a:moveTo>
                    <a:pt x="387" y="0"/>
                  </a:moveTo>
                  <a:cubicBezTo>
                    <a:pt x="174" y="0"/>
                    <a:pt x="0" y="173"/>
                    <a:pt x="0" y="387"/>
                  </a:cubicBezTo>
                  <a:cubicBezTo>
                    <a:pt x="0" y="540"/>
                    <a:pt x="89" y="672"/>
                    <a:pt x="218" y="735"/>
                  </a:cubicBezTo>
                  <a:cubicBezTo>
                    <a:pt x="186" y="697"/>
                    <a:pt x="166" y="647"/>
                    <a:pt x="166" y="593"/>
                  </a:cubicBezTo>
                  <a:cubicBezTo>
                    <a:pt x="166" y="471"/>
                    <a:pt x="265" y="372"/>
                    <a:pt x="387" y="372"/>
                  </a:cubicBezTo>
                  <a:cubicBezTo>
                    <a:pt x="510" y="372"/>
                    <a:pt x="609" y="471"/>
                    <a:pt x="609" y="593"/>
                  </a:cubicBezTo>
                  <a:cubicBezTo>
                    <a:pt x="609" y="647"/>
                    <a:pt x="589" y="697"/>
                    <a:pt x="557" y="735"/>
                  </a:cubicBezTo>
                  <a:cubicBezTo>
                    <a:pt x="686" y="672"/>
                    <a:pt x="775" y="540"/>
                    <a:pt x="775" y="387"/>
                  </a:cubicBezTo>
                  <a:cubicBezTo>
                    <a:pt x="775" y="173"/>
                    <a:pt x="601" y="0"/>
                    <a:pt x="387" y="0"/>
                  </a:cubicBezTo>
                  <a:close/>
                  <a:moveTo>
                    <a:pt x="387" y="246"/>
                  </a:moveTo>
                  <a:cubicBezTo>
                    <a:pt x="337" y="246"/>
                    <a:pt x="296" y="205"/>
                    <a:pt x="296" y="155"/>
                  </a:cubicBezTo>
                  <a:cubicBezTo>
                    <a:pt x="296" y="104"/>
                    <a:pt x="337" y="63"/>
                    <a:pt x="387" y="63"/>
                  </a:cubicBezTo>
                  <a:cubicBezTo>
                    <a:pt x="438" y="63"/>
                    <a:pt x="479" y="104"/>
                    <a:pt x="479" y="155"/>
                  </a:cubicBezTo>
                  <a:cubicBezTo>
                    <a:pt x="479" y="205"/>
                    <a:pt x="438" y="246"/>
                    <a:pt x="387"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hangingPunct="1"/>
              <a:endParaRPr lang="zh-CN" altLang="en-US" sz="1800" dirty="0">
                <a:solidFill>
                  <a:prstClr val="black"/>
                </a:solidFill>
                <a:latin typeface="+mj-ea"/>
                <a:ea typeface="+mj-ea"/>
              </a:endParaRPr>
            </a:p>
          </p:txBody>
        </p:sp>
        <p:sp>
          <p:nvSpPr>
            <p:cNvPr id="155" name="Freeform 8">
              <a:extLst>
                <a:ext uri="{FF2B5EF4-FFF2-40B4-BE49-F238E27FC236}">
                  <a16:creationId xmlns:a16="http://schemas.microsoft.com/office/drawing/2014/main" id="{EE3A1C9B-603C-4DD3-8BF0-F31738261538}"/>
                </a:ext>
              </a:extLst>
            </p:cNvPr>
            <p:cNvSpPr>
              <a:spLocks/>
            </p:cNvSpPr>
            <p:nvPr/>
          </p:nvSpPr>
          <p:spPr bwMode="auto">
            <a:xfrm>
              <a:off x="16816388" y="1155701"/>
              <a:ext cx="1162050" cy="1844675"/>
            </a:xfrm>
            <a:custGeom>
              <a:avLst/>
              <a:gdLst>
                <a:gd name="T0" fmla="*/ 0 w 310"/>
                <a:gd name="T1" fmla="*/ 0 h 492"/>
                <a:gd name="T2" fmla="*/ 78 w 310"/>
                <a:gd name="T3" fmla="*/ 254 h 492"/>
                <a:gd name="T4" fmla="*/ 33 w 310"/>
                <a:gd name="T5" fmla="*/ 431 h 492"/>
                <a:gd name="T6" fmla="*/ 116 w 310"/>
                <a:gd name="T7" fmla="*/ 492 h 492"/>
                <a:gd name="T8" fmla="*/ 310 w 310"/>
                <a:gd name="T9" fmla="*/ 224 h 492"/>
                <a:gd name="T10" fmla="*/ 0 w 310"/>
                <a:gd name="T11" fmla="*/ 0 h 492"/>
              </a:gdLst>
              <a:ahLst/>
              <a:cxnLst>
                <a:cxn ang="0">
                  <a:pos x="T0" y="T1"/>
                </a:cxn>
                <a:cxn ang="0">
                  <a:pos x="T2" y="T3"/>
                </a:cxn>
                <a:cxn ang="0">
                  <a:pos x="T4" y="T5"/>
                </a:cxn>
                <a:cxn ang="0">
                  <a:pos x="T6" y="T7"/>
                </a:cxn>
                <a:cxn ang="0">
                  <a:pos x="T8" y="T9"/>
                </a:cxn>
                <a:cxn ang="0">
                  <a:pos x="T10" y="T11"/>
                </a:cxn>
              </a:cxnLst>
              <a:rect l="0" t="0" r="r" b="b"/>
              <a:pathLst>
                <a:path w="310" h="492">
                  <a:moveTo>
                    <a:pt x="0" y="0"/>
                  </a:moveTo>
                  <a:cubicBezTo>
                    <a:pt x="49" y="72"/>
                    <a:pt x="78" y="160"/>
                    <a:pt x="78" y="254"/>
                  </a:cubicBezTo>
                  <a:cubicBezTo>
                    <a:pt x="78" y="319"/>
                    <a:pt x="57" y="375"/>
                    <a:pt x="33" y="431"/>
                  </a:cubicBezTo>
                  <a:cubicBezTo>
                    <a:pt x="116" y="492"/>
                    <a:pt x="116" y="492"/>
                    <a:pt x="116" y="492"/>
                  </a:cubicBezTo>
                  <a:cubicBezTo>
                    <a:pt x="310" y="224"/>
                    <a:pt x="310" y="224"/>
                    <a:pt x="310" y="224"/>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hangingPunct="1"/>
              <a:endParaRPr lang="zh-CN" altLang="en-US" sz="1800" dirty="0">
                <a:solidFill>
                  <a:prstClr val="black"/>
                </a:solidFill>
                <a:latin typeface="+mj-ea"/>
                <a:ea typeface="+mj-ea"/>
              </a:endParaRPr>
            </a:p>
          </p:txBody>
        </p:sp>
        <p:sp>
          <p:nvSpPr>
            <p:cNvPr id="156" name="Freeform 9">
              <a:extLst>
                <a:ext uri="{FF2B5EF4-FFF2-40B4-BE49-F238E27FC236}">
                  <a16:creationId xmlns:a16="http://schemas.microsoft.com/office/drawing/2014/main" id="{BCCDEB93-FA0E-406C-94B2-258EB11269A3}"/>
                </a:ext>
              </a:extLst>
            </p:cNvPr>
            <p:cNvSpPr>
              <a:spLocks noEditPoints="1"/>
            </p:cNvSpPr>
            <p:nvPr/>
          </p:nvSpPr>
          <p:spPr bwMode="auto">
            <a:xfrm>
              <a:off x="16981488" y="2168526"/>
              <a:ext cx="2155825" cy="2295525"/>
            </a:xfrm>
            <a:custGeom>
              <a:avLst/>
              <a:gdLst>
                <a:gd name="T0" fmla="*/ 476 w 575"/>
                <a:gd name="T1" fmla="*/ 59 h 612"/>
                <a:gd name="T2" fmla="*/ 222 w 575"/>
                <a:gd name="T3" fmla="*/ 100 h 612"/>
                <a:gd name="T4" fmla="*/ 42 w 575"/>
                <a:gd name="T5" fmla="*/ 349 h 612"/>
                <a:gd name="T6" fmla="*/ 13 w 575"/>
                <a:gd name="T7" fmla="*/ 500 h 612"/>
                <a:gd name="T8" fmla="*/ 281 w 575"/>
                <a:gd name="T9" fmla="*/ 612 h 612"/>
                <a:gd name="T10" fmla="*/ 336 w 575"/>
                <a:gd name="T11" fmla="*/ 562 h 612"/>
                <a:gd name="T12" fmla="*/ 516 w 575"/>
                <a:gd name="T13" fmla="*/ 313 h 612"/>
                <a:gd name="T14" fmla="*/ 476 w 575"/>
                <a:gd name="T15" fmla="*/ 59 h 612"/>
                <a:gd name="T16" fmla="*/ 364 w 575"/>
                <a:gd name="T17" fmla="*/ 259 h 612"/>
                <a:gd name="T18" fmla="*/ 297 w 575"/>
                <a:gd name="T19" fmla="*/ 192 h 612"/>
                <a:gd name="T20" fmla="*/ 364 w 575"/>
                <a:gd name="T21" fmla="*/ 125 h 612"/>
                <a:gd name="T22" fmla="*/ 431 w 575"/>
                <a:gd name="T23" fmla="*/ 192 h 612"/>
                <a:gd name="T24" fmla="*/ 364 w 575"/>
                <a:gd name="T25" fmla="*/ 25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5" h="612">
                  <a:moveTo>
                    <a:pt x="476" y="59"/>
                  </a:moveTo>
                  <a:cubicBezTo>
                    <a:pt x="394" y="0"/>
                    <a:pt x="281" y="19"/>
                    <a:pt x="222" y="100"/>
                  </a:cubicBezTo>
                  <a:cubicBezTo>
                    <a:pt x="42" y="349"/>
                    <a:pt x="42" y="349"/>
                    <a:pt x="42" y="349"/>
                  </a:cubicBezTo>
                  <a:cubicBezTo>
                    <a:pt x="9" y="394"/>
                    <a:pt x="0" y="450"/>
                    <a:pt x="13" y="500"/>
                  </a:cubicBezTo>
                  <a:cubicBezTo>
                    <a:pt x="117" y="501"/>
                    <a:pt x="212" y="544"/>
                    <a:pt x="281" y="612"/>
                  </a:cubicBezTo>
                  <a:cubicBezTo>
                    <a:pt x="302" y="599"/>
                    <a:pt x="321" y="583"/>
                    <a:pt x="336" y="562"/>
                  </a:cubicBezTo>
                  <a:cubicBezTo>
                    <a:pt x="516" y="313"/>
                    <a:pt x="516" y="313"/>
                    <a:pt x="516" y="313"/>
                  </a:cubicBezTo>
                  <a:cubicBezTo>
                    <a:pt x="575" y="232"/>
                    <a:pt x="557" y="118"/>
                    <a:pt x="476" y="59"/>
                  </a:cubicBezTo>
                  <a:close/>
                  <a:moveTo>
                    <a:pt x="364" y="259"/>
                  </a:moveTo>
                  <a:cubicBezTo>
                    <a:pt x="327" y="259"/>
                    <a:pt x="297" y="229"/>
                    <a:pt x="297" y="192"/>
                  </a:cubicBezTo>
                  <a:cubicBezTo>
                    <a:pt x="297" y="155"/>
                    <a:pt x="327" y="125"/>
                    <a:pt x="364" y="125"/>
                  </a:cubicBezTo>
                  <a:cubicBezTo>
                    <a:pt x="401" y="125"/>
                    <a:pt x="431" y="155"/>
                    <a:pt x="431" y="192"/>
                  </a:cubicBezTo>
                  <a:cubicBezTo>
                    <a:pt x="431" y="229"/>
                    <a:pt x="401" y="259"/>
                    <a:pt x="364" y="2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hangingPunct="1"/>
              <a:endParaRPr lang="zh-CN" altLang="en-US" sz="1800" dirty="0">
                <a:solidFill>
                  <a:prstClr val="black"/>
                </a:solidFill>
                <a:latin typeface="+mj-ea"/>
                <a:ea typeface="+mj-ea"/>
              </a:endParaRPr>
            </a:p>
          </p:txBody>
        </p:sp>
        <p:sp>
          <p:nvSpPr>
            <p:cNvPr id="157" name="Freeform 10">
              <a:extLst>
                <a:ext uri="{FF2B5EF4-FFF2-40B4-BE49-F238E27FC236}">
                  <a16:creationId xmlns:a16="http://schemas.microsoft.com/office/drawing/2014/main" id="{363B0AF2-8FDC-45EE-BF88-4AECBA944917}"/>
                </a:ext>
              </a:extLst>
            </p:cNvPr>
            <p:cNvSpPr>
              <a:spLocks noEditPoints="1"/>
            </p:cNvSpPr>
            <p:nvPr/>
          </p:nvSpPr>
          <p:spPr bwMode="auto">
            <a:xfrm>
              <a:off x="15765463" y="4268788"/>
              <a:ext cx="2482850" cy="1177925"/>
            </a:xfrm>
            <a:custGeom>
              <a:avLst/>
              <a:gdLst>
                <a:gd name="T0" fmla="*/ 331 w 662"/>
                <a:gd name="T1" fmla="*/ 0 h 314"/>
                <a:gd name="T2" fmla="*/ 0 w 662"/>
                <a:gd name="T3" fmla="*/ 314 h 314"/>
                <a:gd name="T4" fmla="*/ 662 w 662"/>
                <a:gd name="T5" fmla="*/ 314 h 314"/>
                <a:gd name="T6" fmla="*/ 331 w 662"/>
                <a:gd name="T7" fmla="*/ 0 h 314"/>
                <a:gd name="T8" fmla="*/ 331 w 662"/>
                <a:gd name="T9" fmla="*/ 170 h 314"/>
                <a:gd name="T10" fmla="*/ 272 w 662"/>
                <a:gd name="T11" fmla="*/ 111 h 314"/>
                <a:gd name="T12" fmla="*/ 331 w 662"/>
                <a:gd name="T13" fmla="*/ 52 h 314"/>
                <a:gd name="T14" fmla="*/ 390 w 662"/>
                <a:gd name="T15" fmla="*/ 111 h 314"/>
                <a:gd name="T16" fmla="*/ 331 w 662"/>
                <a:gd name="T17" fmla="*/ 1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314">
                  <a:moveTo>
                    <a:pt x="331" y="0"/>
                  </a:moveTo>
                  <a:cubicBezTo>
                    <a:pt x="154" y="0"/>
                    <a:pt x="9" y="139"/>
                    <a:pt x="0" y="314"/>
                  </a:cubicBezTo>
                  <a:cubicBezTo>
                    <a:pt x="662" y="314"/>
                    <a:pt x="662" y="314"/>
                    <a:pt x="662" y="314"/>
                  </a:cubicBezTo>
                  <a:cubicBezTo>
                    <a:pt x="653" y="139"/>
                    <a:pt x="508" y="0"/>
                    <a:pt x="331" y="0"/>
                  </a:cubicBezTo>
                  <a:close/>
                  <a:moveTo>
                    <a:pt x="331" y="170"/>
                  </a:moveTo>
                  <a:cubicBezTo>
                    <a:pt x="298" y="170"/>
                    <a:pt x="272" y="144"/>
                    <a:pt x="272" y="111"/>
                  </a:cubicBezTo>
                  <a:cubicBezTo>
                    <a:pt x="272" y="78"/>
                    <a:pt x="298" y="52"/>
                    <a:pt x="331" y="52"/>
                  </a:cubicBezTo>
                  <a:cubicBezTo>
                    <a:pt x="364" y="52"/>
                    <a:pt x="390" y="78"/>
                    <a:pt x="390" y="111"/>
                  </a:cubicBezTo>
                  <a:cubicBezTo>
                    <a:pt x="390" y="144"/>
                    <a:pt x="364" y="170"/>
                    <a:pt x="331" y="1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eaLnBrk="1" hangingPunct="1"/>
              <a:endParaRPr lang="zh-CN" altLang="en-US" sz="1800" dirty="0">
                <a:solidFill>
                  <a:prstClr val="black"/>
                </a:solidFill>
                <a:latin typeface="+mj-ea"/>
                <a:ea typeface="+mj-ea"/>
              </a:endParaRPr>
            </a:p>
          </p:txBody>
        </p:sp>
      </p:grpSp>
      <p:sp>
        <p:nvSpPr>
          <p:cNvPr id="158" name="TextBox 157">
            <a:extLst>
              <a:ext uri="{FF2B5EF4-FFF2-40B4-BE49-F238E27FC236}">
                <a16:creationId xmlns:a16="http://schemas.microsoft.com/office/drawing/2014/main" id="{E351152D-9E22-4057-8373-3EAF8FFB63B0}"/>
              </a:ext>
            </a:extLst>
          </p:cNvPr>
          <p:cNvSpPr txBox="1"/>
          <p:nvPr/>
        </p:nvSpPr>
        <p:spPr>
          <a:xfrm>
            <a:off x="380005" y="179003"/>
            <a:ext cx="10809360" cy="707886"/>
          </a:xfrm>
          <a:prstGeom prst="rect">
            <a:avLst/>
          </a:prstGeom>
          <a:noFill/>
        </p:spPr>
        <p:txBody>
          <a:bodyPr wrap="square" rtlCol="0">
            <a:spAutoFit/>
          </a:bodyPr>
          <a:lstStyle/>
          <a:p>
            <a:r>
              <a:rPr lang="en-US" sz="4000" b="1" dirty="0">
                <a:solidFill>
                  <a:schemeClr val="bg1"/>
                </a:solidFill>
                <a:ea typeface="Calibri" panose="020F0502020204030204" pitchFamily="34" charset="0"/>
                <a:cs typeface="Calibri" panose="020F0502020204030204" pitchFamily="34" charset="0"/>
              </a:rPr>
              <a:t>Interworking networks in 6G</a:t>
            </a:r>
          </a:p>
        </p:txBody>
      </p:sp>
      <p:grpSp>
        <p:nvGrpSpPr>
          <p:cNvPr id="8" name="Group 7">
            <a:extLst>
              <a:ext uri="{FF2B5EF4-FFF2-40B4-BE49-F238E27FC236}">
                <a16:creationId xmlns:a16="http://schemas.microsoft.com/office/drawing/2014/main" id="{B0F7F0D7-04E3-42D9-9C75-1B9AC596BA47}"/>
              </a:ext>
            </a:extLst>
          </p:cNvPr>
          <p:cNvGrpSpPr/>
          <p:nvPr/>
        </p:nvGrpSpPr>
        <p:grpSpPr>
          <a:xfrm>
            <a:off x="3858920" y="3748871"/>
            <a:ext cx="456822" cy="485464"/>
            <a:chOff x="2108129" y="3750465"/>
            <a:chExt cx="1890235" cy="2225920"/>
          </a:xfrm>
        </p:grpSpPr>
        <p:sp>
          <p:nvSpPr>
            <p:cNvPr id="9" name="Plaque 8">
              <a:extLst>
                <a:ext uri="{FF2B5EF4-FFF2-40B4-BE49-F238E27FC236}">
                  <a16:creationId xmlns:a16="http://schemas.microsoft.com/office/drawing/2014/main" id="{907C8BA4-9787-49B3-AF81-06CDE550C837}"/>
                </a:ext>
              </a:extLst>
            </p:cNvPr>
            <p:cNvSpPr/>
            <p:nvPr/>
          </p:nvSpPr>
          <p:spPr>
            <a:xfrm rot="2855185">
              <a:off x="2124421" y="3982361"/>
              <a:ext cx="1839010" cy="1800200"/>
            </a:xfrm>
            <a:prstGeom prst="plaqu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8D4F3B94-2D26-468F-B68B-4AE8CD12A33B}"/>
                </a:ext>
              </a:extLst>
            </p:cNvPr>
            <p:cNvGrpSpPr/>
            <p:nvPr/>
          </p:nvGrpSpPr>
          <p:grpSpPr>
            <a:xfrm rot="21181397">
              <a:off x="3710332" y="3821615"/>
              <a:ext cx="288032" cy="743530"/>
              <a:chOff x="4153371" y="3335537"/>
              <a:chExt cx="288032" cy="743530"/>
            </a:xfrm>
          </p:grpSpPr>
          <p:sp>
            <p:nvSpPr>
              <p:cNvPr id="20" name="Oval 19">
                <a:extLst>
                  <a:ext uri="{FF2B5EF4-FFF2-40B4-BE49-F238E27FC236}">
                    <a16:creationId xmlns:a16="http://schemas.microsoft.com/office/drawing/2014/main" id="{81ED990C-B8D2-4130-ABFA-DC4189637948}"/>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86A9A6AF-C58E-4EBF-B7B7-11F4729D405E}"/>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08D30AA9-609C-439C-81C4-6A18E7D1A5DB}"/>
                </a:ext>
              </a:extLst>
            </p:cNvPr>
            <p:cNvGrpSpPr/>
            <p:nvPr/>
          </p:nvGrpSpPr>
          <p:grpSpPr>
            <a:xfrm rot="21181397">
              <a:off x="2108129" y="5211337"/>
              <a:ext cx="288032" cy="743530"/>
              <a:chOff x="4153371" y="3335537"/>
              <a:chExt cx="288032" cy="743530"/>
            </a:xfrm>
          </p:grpSpPr>
          <p:sp>
            <p:nvSpPr>
              <p:cNvPr id="18" name="Oval 17">
                <a:extLst>
                  <a:ext uri="{FF2B5EF4-FFF2-40B4-BE49-F238E27FC236}">
                    <a16:creationId xmlns:a16="http://schemas.microsoft.com/office/drawing/2014/main" id="{43029DA1-5A18-4DB4-A289-360F6C6BE84A}"/>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BC3BD1AA-AADD-4E83-87CF-3CA55B66630F}"/>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2DAC8EF5-CCDA-4447-8111-B4715340E849}"/>
                </a:ext>
              </a:extLst>
            </p:cNvPr>
            <p:cNvGrpSpPr/>
            <p:nvPr/>
          </p:nvGrpSpPr>
          <p:grpSpPr>
            <a:xfrm rot="762420" flipH="1">
              <a:off x="3607233" y="5232855"/>
              <a:ext cx="288032" cy="743530"/>
              <a:chOff x="4153371" y="3335537"/>
              <a:chExt cx="288032" cy="743530"/>
            </a:xfrm>
          </p:grpSpPr>
          <p:sp>
            <p:nvSpPr>
              <p:cNvPr id="16" name="Oval 15">
                <a:extLst>
                  <a:ext uri="{FF2B5EF4-FFF2-40B4-BE49-F238E27FC236}">
                    <a16:creationId xmlns:a16="http://schemas.microsoft.com/office/drawing/2014/main" id="{2A2050FC-7329-4B36-8B1D-5F9CB45E7A52}"/>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11C16F56-93CC-4F32-9282-09E6D43941B8}"/>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16334682-69A8-45DC-B609-F0127ACAE2DD}"/>
                </a:ext>
              </a:extLst>
            </p:cNvPr>
            <p:cNvGrpSpPr/>
            <p:nvPr/>
          </p:nvGrpSpPr>
          <p:grpSpPr>
            <a:xfrm rot="762420" flipH="1">
              <a:off x="2173938" y="3750465"/>
              <a:ext cx="288032" cy="743530"/>
              <a:chOff x="4153371" y="3335537"/>
              <a:chExt cx="288032" cy="743530"/>
            </a:xfrm>
          </p:grpSpPr>
          <p:sp>
            <p:nvSpPr>
              <p:cNvPr id="14" name="Oval 13">
                <a:extLst>
                  <a:ext uri="{FF2B5EF4-FFF2-40B4-BE49-F238E27FC236}">
                    <a16:creationId xmlns:a16="http://schemas.microsoft.com/office/drawing/2014/main" id="{1174B16B-7501-46BE-98DC-826365CF1B14}"/>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42A45A13-B2B8-4838-BB2B-7631EE4426ED}"/>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9" name="Group 38">
            <a:extLst>
              <a:ext uri="{FF2B5EF4-FFF2-40B4-BE49-F238E27FC236}">
                <a16:creationId xmlns:a16="http://schemas.microsoft.com/office/drawing/2014/main" id="{55B1C872-6B7C-4620-A537-DD3859E2F17E}"/>
              </a:ext>
            </a:extLst>
          </p:cNvPr>
          <p:cNvGrpSpPr/>
          <p:nvPr/>
        </p:nvGrpSpPr>
        <p:grpSpPr>
          <a:xfrm>
            <a:off x="5080031" y="3739538"/>
            <a:ext cx="456822" cy="485464"/>
            <a:chOff x="2108129" y="3750465"/>
            <a:chExt cx="1890235" cy="2225920"/>
          </a:xfrm>
        </p:grpSpPr>
        <p:sp>
          <p:nvSpPr>
            <p:cNvPr id="40" name="Plaque 39">
              <a:extLst>
                <a:ext uri="{FF2B5EF4-FFF2-40B4-BE49-F238E27FC236}">
                  <a16:creationId xmlns:a16="http://schemas.microsoft.com/office/drawing/2014/main" id="{6C01D745-D58A-4999-A4F1-977DAC7347D7}"/>
                </a:ext>
              </a:extLst>
            </p:cNvPr>
            <p:cNvSpPr/>
            <p:nvPr/>
          </p:nvSpPr>
          <p:spPr>
            <a:xfrm rot="2855185">
              <a:off x="2124421" y="3982361"/>
              <a:ext cx="1839010" cy="1800200"/>
            </a:xfrm>
            <a:prstGeom prst="plaqu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1" name="Group 40">
              <a:extLst>
                <a:ext uri="{FF2B5EF4-FFF2-40B4-BE49-F238E27FC236}">
                  <a16:creationId xmlns:a16="http://schemas.microsoft.com/office/drawing/2014/main" id="{B2BD38AA-0BAE-4035-8987-EBAF05CB1F90}"/>
                </a:ext>
              </a:extLst>
            </p:cNvPr>
            <p:cNvGrpSpPr/>
            <p:nvPr/>
          </p:nvGrpSpPr>
          <p:grpSpPr>
            <a:xfrm rot="21181397">
              <a:off x="3710332" y="3821615"/>
              <a:ext cx="288032" cy="743530"/>
              <a:chOff x="4153371" y="3335537"/>
              <a:chExt cx="288032" cy="743530"/>
            </a:xfrm>
          </p:grpSpPr>
          <p:sp>
            <p:nvSpPr>
              <p:cNvPr id="51" name="Oval 50">
                <a:extLst>
                  <a:ext uri="{FF2B5EF4-FFF2-40B4-BE49-F238E27FC236}">
                    <a16:creationId xmlns:a16="http://schemas.microsoft.com/office/drawing/2014/main" id="{E2C3EEA8-FA4D-4E94-A395-C52DB347FE75}"/>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Oval 51">
                <a:extLst>
                  <a:ext uri="{FF2B5EF4-FFF2-40B4-BE49-F238E27FC236}">
                    <a16:creationId xmlns:a16="http://schemas.microsoft.com/office/drawing/2014/main" id="{4AB1C6E4-76CD-4199-9F70-F2D13449B097}"/>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2" name="Group 41">
              <a:extLst>
                <a:ext uri="{FF2B5EF4-FFF2-40B4-BE49-F238E27FC236}">
                  <a16:creationId xmlns:a16="http://schemas.microsoft.com/office/drawing/2014/main" id="{DCF1300A-660E-4BF4-A3A0-A36AEA953A67}"/>
                </a:ext>
              </a:extLst>
            </p:cNvPr>
            <p:cNvGrpSpPr/>
            <p:nvPr/>
          </p:nvGrpSpPr>
          <p:grpSpPr>
            <a:xfrm rot="21181397">
              <a:off x="2108129" y="5211337"/>
              <a:ext cx="288032" cy="743530"/>
              <a:chOff x="4153371" y="3335537"/>
              <a:chExt cx="288032" cy="743530"/>
            </a:xfrm>
          </p:grpSpPr>
          <p:sp>
            <p:nvSpPr>
              <p:cNvPr id="49" name="Oval 48">
                <a:extLst>
                  <a:ext uri="{FF2B5EF4-FFF2-40B4-BE49-F238E27FC236}">
                    <a16:creationId xmlns:a16="http://schemas.microsoft.com/office/drawing/2014/main" id="{222656C8-409B-44A7-A08E-D7DFF8AC0E42}"/>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a:extLst>
                  <a:ext uri="{FF2B5EF4-FFF2-40B4-BE49-F238E27FC236}">
                    <a16:creationId xmlns:a16="http://schemas.microsoft.com/office/drawing/2014/main" id="{797EA796-0A1B-4C52-979F-7BCEE4BD58C6}"/>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3" name="Group 42">
              <a:extLst>
                <a:ext uri="{FF2B5EF4-FFF2-40B4-BE49-F238E27FC236}">
                  <a16:creationId xmlns:a16="http://schemas.microsoft.com/office/drawing/2014/main" id="{EC7DC712-CB63-4CDD-88BC-AF784D6B769F}"/>
                </a:ext>
              </a:extLst>
            </p:cNvPr>
            <p:cNvGrpSpPr/>
            <p:nvPr/>
          </p:nvGrpSpPr>
          <p:grpSpPr>
            <a:xfrm rot="762420" flipH="1">
              <a:off x="3607233" y="5232855"/>
              <a:ext cx="288032" cy="743530"/>
              <a:chOff x="4153371" y="3335537"/>
              <a:chExt cx="288032" cy="743530"/>
            </a:xfrm>
          </p:grpSpPr>
          <p:sp>
            <p:nvSpPr>
              <p:cNvPr id="47" name="Oval 46">
                <a:extLst>
                  <a:ext uri="{FF2B5EF4-FFF2-40B4-BE49-F238E27FC236}">
                    <a16:creationId xmlns:a16="http://schemas.microsoft.com/office/drawing/2014/main" id="{B9CA3C70-6E40-4E6F-A85C-A357579D5985}"/>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Oval 47">
                <a:extLst>
                  <a:ext uri="{FF2B5EF4-FFF2-40B4-BE49-F238E27FC236}">
                    <a16:creationId xmlns:a16="http://schemas.microsoft.com/office/drawing/2014/main" id="{02A8E041-37B4-425F-B42B-5AE1301DB64D}"/>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4" name="Group 43">
              <a:extLst>
                <a:ext uri="{FF2B5EF4-FFF2-40B4-BE49-F238E27FC236}">
                  <a16:creationId xmlns:a16="http://schemas.microsoft.com/office/drawing/2014/main" id="{92A1CB5F-1DCE-4784-8883-AE0FF85AA1B4}"/>
                </a:ext>
              </a:extLst>
            </p:cNvPr>
            <p:cNvGrpSpPr/>
            <p:nvPr/>
          </p:nvGrpSpPr>
          <p:grpSpPr>
            <a:xfrm rot="762420" flipH="1">
              <a:off x="2173938" y="3750465"/>
              <a:ext cx="288032" cy="743530"/>
              <a:chOff x="4153371" y="3335537"/>
              <a:chExt cx="288032" cy="743530"/>
            </a:xfrm>
          </p:grpSpPr>
          <p:sp>
            <p:nvSpPr>
              <p:cNvPr id="45" name="Oval 44">
                <a:extLst>
                  <a:ext uri="{FF2B5EF4-FFF2-40B4-BE49-F238E27FC236}">
                    <a16:creationId xmlns:a16="http://schemas.microsoft.com/office/drawing/2014/main" id="{ABB1BCE3-ABE8-40F0-9428-437742023E1B}"/>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Oval 45">
                <a:extLst>
                  <a:ext uri="{FF2B5EF4-FFF2-40B4-BE49-F238E27FC236}">
                    <a16:creationId xmlns:a16="http://schemas.microsoft.com/office/drawing/2014/main" id="{32F0A7E9-EBF7-4066-8977-25F4874BE2C0}"/>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3" name="Group 52">
            <a:extLst>
              <a:ext uri="{FF2B5EF4-FFF2-40B4-BE49-F238E27FC236}">
                <a16:creationId xmlns:a16="http://schemas.microsoft.com/office/drawing/2014/main" id="{11EB4312-691C-4014-B4C5-410E0853FBED}"/>
              </a:ext>
            </a:extLst>
          </p:cNvPr>
          <p:cNvGrpSpPr/>
          <p:nvPr/>
        </p:nvGrpSpPr>
        <p:grpSpPr>
          <a:xfrm>
            <a:off x="6417530" y="3741771"/>
            <a:ext cx="456822" cy="485464"/>
            <a:chOff x="2108129" y="3750465"/>
            <a:chExt cx="1890235" cy="2225920"/>
          </a:xfrm>
        </p:grpSpPr>
        <p:sp>
          <p:nvSpPr>
            <p:cNvPr id="54" name="Plaque 53">
              <a:extLst>
                <a:ext uri="{FF2B5EF4-FFF2-40B4-BE49-F238E27FC236}">
                  <a16:creationId xmlns:a16="http://schemas.microsoft.com/office/drawing/2014/main" id="{BB650304-8A73-4332-96C7-2E4547BAC78A}"/>
                </a:ext>
              </a:extLst>
            </p:cNvPr>
            <p:cNvSpPr/>
            <p:nvPr/>
          </p:nvSpPr>
          <p:spPr>
            <a:xfrm rot="2855185">
              <a:off x="2124421" y="3982361"/>
              <a:ext cx="1839010" cy="1800200"/>
            </a:xfrm>
            <a:prstGeom prst="plaqu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5" name="Group 54">
              <a:extLst>
                <a:ext uri="{FF2B5EF4-FFF2-40B4-BE49-F238E27FC236}">
                  <a16:creationId xmlns:a16="http://schemas.microsoft.com/office/drawing/2014/main" id="{9D732E6D-7ED5-4569-B991-D72D20F1F8EF}"/>
                </a:ext>
              </a:extLst>
            </p:cNvPr>
            <p:cNvGrpSpPr/>
            <p:nvPr/>
          </p:nvGrpSpPr>
          <p:grpSpPr>
            <a:xfrm rot="21181397">
              <a:off x="3710332" y="3821615"/>
              <a:ext cx="288032" cy="743530"/>
              <a:chOff x="4153371" y="3335537"/>
              <a:chExt cx="288032" cy="743530"/>
            </a:xfrm>
          </p:grpSpPr>
          <p:sp>
            <p:nvSpPr>
              <p:cNvPr id="65" name="Oval 64">
                <a:extLst>
                  <a:ext uri="{FF2B5EF4-FFF2-40B4-BE49-F238E27FC236}">
                    <a16:creationId xmlns:a16="http://schemas.microsoft.com/office/drawing/2014/main" id="{C14A3037-AD49-464C-808F-402957474DF7}"/>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Oval 65">
                <a:extLst>
                  <a:ext uri="{FF2B5EF4-FFF2-40B4-BE49-F238E27FC236}">
                    <a16:creationId xmlns:a16="http://schemas.microsoft.com/office/drawing/2014/main" id="{18D92880-6826-4949-8BC6-90F2ECA3AB46}"/>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6" name="Group 55">
              <a:extLst>
                <a:ext uri="{FF2B5EF4-FFF2-40B4-BE49-F238E27FC236}">
                  <a16:creationId xmlns:a16="http://schemas.microsoft.com/office/drawing/2014/main" id="{39EBD131-4C33-43E8-A856-60B8B4200521}"/>
                </a:ext>
              </a:extLst>
            </p:cNvPr>
            <p:cNvGrpSpPr/>
            <p:nvPr/>
          </p:nvGrpSpPr>
          <p:grpSpPr>
            <a:xfrm rot="21181397">
              <a:off x="2108129" y="5211337"/>
              <a:ext cx="288032" cy="743530"/>
              <a:chOff x="4153371" y="3335537"/>
              <a:chExt cx="288032" cy="743530"/>
            </a:xfrm>
          </p:grpSpPr>
          <p:sp>
            <p:nvSpPr>
              <p:cNvPr id="63" name="Oval 62">
                <a:extLst>
                  <a:ext uri="{FF2B5EF4-FFF2-40B4-BE49-F238E27FC236}">
                    <a16:creationId xmlns:a16="http://schemas.microsoft.com/office/drawing/2014/main" id="{6B2905A8-68F1-4516-B0E8-730228FA3366}"/>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a:extLst>
                  <a:ext uri="{FF2B5EF4-FFF2-40B4-BE49-F238E27FC236}">
                    <a16:creationId xmlns:a16="http://schemas.microsoft.com/office/drawing/2014/main" id="{001B953A-B98F-4CAB-9307-9271992DD4AF}"/>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7" name="Group 56">
              <a:extLst>
                <a:ext uri="{FF2B5EF4-FFF2-40B4-BE49-F238E27FC236}">
                  <a16:creationId xmlns:a16="http://schemas.microsoft.com/office/drawing/2014/main" id="{3EE3921E-79DB-4F36-A91B-614385E3954B}"/>
                </a:ext>
              </a:extLst>
            </p:cNvPr>
            <p:cNvGrpSpPr/>
            <p:nvPr/>
          </p:nvGrpSpPr>
          <p:grpSpPr>
            <a:xfrm rot="762420" flipH="1">
              <a:off x="3607233" y="5232855"/>
              <a:ext cx="288032" cy="743530"/>
              <a:chOff x="4153371" y="3335537"/>
              <a:chExt cx="288032" cy="743530"/>
            </a:xfrm>
          </p:grpSpPr>
          <p:sp>
            <p:nvSpPr>
              <p:cNvPr id="61" name="Oval 60">
                <a:extLst>
                  <a:ext uri="{FF2B5EF4-FFF2-40B4-BE49-F238E27FC236}">
                    <a16:creationId xmlns:a16="http://schemas.microsoft.com/office/drawing/2014/main" id="{E13C391F-F808-4809-83F0-7FA28EEA682F}"/>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a:extLst>
                  <a:ext uri="{FF2B5EF4-FFF2-40B4-BE49-F238E27FC236}">
                    <a16:creationId xmlns:a16="http://schemas.microsoft.com/office/drawing/2014/main" id="{BFDBFF62-8CB9-4AB9-9B85-A78D989AD424}"/>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oup 57">
              <a:extLst>
                <a:ext uri="{FF2B5EF4-FFF2-40B4-BE49-F238E27FC236}">
                  <a16:creationId xmlns:a16="http://schemas.microsoft.com/office/drawing/2014/main" id="{0136D80F-EF82-4F4F-823B-8F4E482C560A}"/>
                </a:ext>
              </a:extLst>
            </p:cNvPr>
            <p:cNvGrpSpPr/>
            <p:nvPr/>
          </p:nvGrpSpPr>
          <p:grpSpPr>
            <a:xfrm rot="762420" flipH="1">
              <a:off x="2173938" y="3750465"/>
              <a:ext cx="288032" cy="743530"/>
              <a:chOff x="4153371" y="3335537"/>
              <a:chExt cx="288032" cy="743530"/>
            </a:xfrm>
          </p:grpSpPr>
          <p:sp>
            <p:nvSpPr>
              <p:cNvPr id="59" name="Oval 58">
                <a:extLst>
                  <a:ext uri="{FF2B5EF4-FFF2-40B4-BE49-F238E27FC236}">
                    <a16:creationId xmlns:a16="http://schemas.microsoft.com/office/drawing/2014/main" id="{AF1572CC-BA6B-4959-8636-784E051F8CD0}"/>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 59">
                <a:extLst>
                  <a:ext uri="{FF2B5EF4-FFF2-40B4-BE49-F238E27FC236}">
                    <a16:creationId xmlns:a16="http://schemas.microsoft.com/office/drawing/2014/main" id="{450C1E10-5ED0-4E45-83CF-DBEEB4BF05B1}"/>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7" name="Group 66">
            <a:extLst>
              <a:ext uri="{FF2B5EF4-FFF2-40B4-BE49-F238E27FC236}">
                <a16:creationId xmlns:a16="http://schemas.microsoft.com/office/drawing/2014/main" id="{99046194-B286-4F54-B47E-0BF8F054315D}"/>
              </a:ext>
            </a:extLst>
          </p:cNvPr>
          <p:cNvGrpSpPr/>
          <p:nvPr/>
        </p:nvGrpSpPr>
        <p:grpSpPr>
          <a:xfrm>
            <a:off x="7668215" y="3749378"/>
            <a:ext cx="456822" cy="485464"/>
            <a:chOff x="2108129" y="3750465"/>
            <a:chExt cx="1890235" cy="2225920"/>
          </a:xfrm>
        </p:grpSpPr>
        <p:sp>
          <p:nvSpPr>
            <p:cNvPr id="68" name="Plaque 67">
              <a:extLst>
                <a:ext uri="{FF2B5EF4-FFF2-40B4-BE49-F238E27FC236}">
                  <a16:creationId xmlns:a16="http://schemas.microsoft.com/office/drawing/2014/main" id="{86F7ECF3-E358-4233-BF91-FDC5B7568254}"/>
                </a:ext>
              </a:extLst>
            </p:cNvPr>
            <p:cNvSpPr/>
            <p:nvPr/>
          </p:nvSpPr>
          <p:spPr>
            <a:xfrm rot="2855185">
              <a:off x="2124421" y="3982361"/>
              <a:ext cx="1839010" cy="1800200"/>
            </a:xfrm>
            <a:prstGeom prst="plaqu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 name="Group 68">
              <a:extLst>
                <a:ext uri="{FF2B5EF4-FFF2-40B4-BE49-F238E27FC236}">
                  <a16:creationId xmlns:a16="http://schemas.microsoft.com/office/drawing/2014/main" id="{634A07E0-F109-432B-918B-AF9376E84276}"/>
                </a:ext>
              </a:extLst>
            </p:cNvPr>
            <p:cNvGrpSpPr/>
            <p:nvPr/>
          </p:nvGrpSpPr>
          <p:grpSpPr>
            <a:xfrm rot="21181397">
              <a:off x="3710332" y="3821615"/>
              <a:ext cx="288032" cy="743530"/>
              <a:chOff x="4153371" y="3335537"/>
              <a:chExt cx="288032" cy="743530"/>
            </a:xfrm>
          </p:grpSpPr>
          <p:sp>
            <p:nvSpPr>
              <p:cNvPr id="79" name="Oval 78">
                <a:extLst>
                  <a:ext uri="{FF2B5EF4-FFF2-40B4-BE49-F238E27FC236}">
                    <a16:creationId xmlns:a16="http://schemas.microsoft.com/office/drawing/2014/main" id="{16608DF9-E053-44DD-AFF7-67E0ECC1F0D6}"/>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a:extLst>
                  <a:ext uri="{FF2B5EF4-FFF2-40B4-BE49-F238E27FC236}">
                    <a16:creationId xmlns:a16="http://schemas.microsoft.com/office/drawing/2014/main" id="{F5DA7ACD-8C07-458B-A44A-86E17B051C63}"/>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0" name="Group 69">
              <a:extLst>
                <a:ext uri="{FF2B5EF4-FFF2-40B4-BE49-F238E27FC236}">
                  <a16:creationId xmlns:a16="http://schemas.microsoft.com/office/drawing/2014/main" id="{F6FD0D9C-3BE3-4661-BC66-7FEA753E8BC1}"/>
                </a:ext>
              </a:extLst>
            </p:cNvPr>
            <p:cNvGrpSpPr/>
            <p:nvPr/>
          </p:nvGrpSpPr>
          <p:grpSpPr>
            <a:xfrm rot="21181397">
              <a:off x="2108129" y="5211337"/>
              <a:ext cx="288032" cy="743530"/>
              <a:chOff x="4153371" y="3335537"/>
              <a:chExt cx="288032" cy="743530"/>
            </a:xfrm>
          </p:grpSpPr>
          <p:sp>
            <p:nvSpPr>
              <p:cNvPr id="77" name="Oval 76">
                <a:extLst>
                  <a:ext uri="{FF2B5EF4-FFF2-40B4-BE49-F238E27FC236}">
                    <a16:creationId xmlns:a16="http://schemas.microsoft.com/office/drawing/2014/main" id="{4A8991CB-65AC-4D80-A3DE-E1264032977B}"/>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a:extLst>
                  <a:ext uri="{FF2B5EF4-FFF2-40B4-BE49-F238E27FC236}">
                    <a16:creationId xmlns:a16="http://schemas.microsoft.com/office/drawing/2014/main" id="{39CECE5C-43AB-4A10-9B2E-5DFE70245AB4}"/>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 name="Group 70">
              <a:extLst>
                <a:ext uri="{FF2B5EF4-FFF2-40B4-BE49-F238E27FC236}">
                  <a16:creationId xmlns:a16="http://schemas.microsoft.com/office/drawing/2014/main" id="{1CC40BC4-E3B4-471A-8E51-CBDD19ACC791}"/>
                </a:ext>
              </a:extLst>
            </p:cNvPr>
            <p:cNvGrpSpPr/>
            <p:nvPr/>
          </p:nvGrpSpPr>
          <p:grpSpPr>
            <a:xfrm rot="762420" flipH="1">
              <a:off x="3607233" y="5232855"/>
              <a:ext cx="288032" cy="743530"/>
              <a:chOff x="4153371" y="3335537"/>
              <a:chExt cx="288032" cy="743530"/>
            </a:xfrm>
          </p:grpSpPr>
          <p:sp>
            <p:nvSpPr>
              <p:cNvPr id="75" name="Oval 74">
                <a:extLst>
                  <a:ext uri="{FF2B5EF4-FFF2-40B4-BE49-F238E27FC236}">
                    <a16:creationId xmlns:a16="http://schemas.microsoft.com/office/drawing/2014/main" id="{C0891B13-C56F-4CE1-8F48-B03764D5EC77}"/>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Oval 75">
                <a:extLst>
                  <a:ext uri="{FF2B5EF4-FFF2-40B4-BE49-F238E27FC236}">
                    <a16:creationId xmlns:a16="http://schemas.microsoft.com/office/drawing/2014/main" id="{AF8A192A-F607-4DB7-BDF0-145109A9B74B}"/>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BB04A9AF-38BD-468B-A0D7-CC228D4C4D5F}"/>
                </a:ext>
              </a:extLst>
            </p:cNvPr>
            <p:cNvGrpSpPr/>
            <p:nvPr/>
          </p:nvGrpSpPr>
          <p:grpSpPr>
            <a:xfrm rot="762420" flipH="1">
              <a:off x="2173938" y="3750465"/>
              <a:ext cx="288032" cy="743530"/>
              <a:chOff x="4153371" y="3335537"/>
              <a:chExt cx="288032" cy="743530"/>
            </a:xfrm>
          </p:grpSpPr>
          <p:sp>
            <p:nvSpPr>
              <p:cNvPr id="73" name="Oval 72">
                <a:extLst>
                  <a:ext uri="{FF2B5EF4-FFF2-40B4-BE49-F238E27FC236}">
                    <a16:creationId xmlns:a16="http://schemas.microsoft.com/office/drawing/2014/main" id="{72C66198-BB5B-4AD3-BFEC-142981E1AE4E}"/>
                  </a:ext>
                </a:extLst>
              </p:cNvPr>
              <p:cNvSpPr/>
              <p:nvPr/>
            </p:nvSpPr>
            <p:spPr>
              <a:xfrm>
                <a:off x="4153371" y="3596121"/>
                <a:ext cx="288032" cy="2657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a:extLst>
                  <a:ext uri="{FF2B5EF4-FFF2-40B4-BE49-F238E27FC236}">
                    <a16:creationId xmlns:a16="http://schemas.microsoft.com/office/drawing/2014/main" id="{DC10281A-3E6E-4F9C-9937-A86F0AB5B81A}"/>
                  </a:ext>
                </a:extLst>
              </p:cNvPr>
              <p:cNvSpPr/>
              <p:nvPr/>
            </p:nvSpPr>
            <p:spPr>
              <a:xfrm rot="19853736">
                <a:off x="4248786" y="3335537"/>
                <a:ext cx="72008" cy="743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pic>
        <p:nvPicPr>
          <p:cNvPr id="4" name="Picture 3">
            <a:extLst>
              <a:ext uri="{FF2B5EF4-FFF2-40B4-BE49-F238E27FC236}">
                <a16:creationId xmlns:a16="http://schemas.microsoft.com/office/drawing/2014/main" id="{31E7C863-7ECB-4DD9-80E1-BABCD688DD17}"/>
              </a:ext>
            </a:extLst>
          </p:cNvPr>
          <p:cNvPicPr>
            <a:picLocks noChangeAspect="1"/>
          </p:cNvPicPr>
          <p:nvPr/>
        </p:nvPicPr>
        <p:blipFill>
          <a:blip r:embed="rId2"/>
          <a:stretch>
            <a:fillRect/>
          </a:stretch>
        </p:blipFill>
        <p:spPr>
          <a:xfrm rot="1951804">
            <a:off x="1890248" y="2231476"/>
            <a:ext cx="802096" cy="278572"/>
          </a:xfrm>
          <a:prstGeom prst="rect">
            <a:avLst/>
          </a:prstGeom>
        </p:spPr>
      </p:pic>
      <p:pic>
        <p:nvPicPr>
          <p:cNvPr id="22" name="Picture 21">
            <a:extLst>
              <a:ext uri="{FF2B5EF4-FFF2-40B4-BE49-F238E27FC236}">
                <a16:creationId xmlns:a16="http://schemas.microsoft.com/office/drawing/2014/main" id="{8EDA9538-2194-47E1-958E-2CB063A5D60D}"/>
              </a:ext>
            </a:extLst>
          </p:cNvPr>
          <p:cNvPicPr>
            <a:picLocks noChangeAspect="1"/>
          </p:cNvPicPr>
          <p:nvPr/>
        </p:nvPicPr>
        <p:blipFill>
          <a:blip r:embed="rId7"/>
          <a:stretch>
            <a:fillRect/>
          </a:stretch>
        </p:blipFill>
        <p:spPr>
          <a:xfrm>
            <a:off x="4768602" y="2909221"/>
            <a:ext cx="833451" cy="388420"/>
          </a:xfrm>
          <a:prstGeom prst="rect">
            <a:avLst/>
          </a:prstGeom>
        </p:spPr>
      </p:pic>
      <p:pic>
        <p:nvPicPr>
          <p:cNvPr id="23" name="Picture 22">
            <a:extLst>
              <a:ext uri="{FF2B5EF4-FFF2-40B4-BE49-F238E27FC236}">
                <a16:creationId xmlns:a16="http://schemas.microsoft.com/office/drawing/2014/main" id="{098402B0-B0CD-4C52-97D3-4D927CCEA0BA}"/>
              </a:ext>
            </a:extLst>
          </p:cNvPr>
          <p:cNvPicPr>
            <a:picLocks noChangeAspect="1"/>
          </p:cNvPicPr>
          <p:nvPr/>
        </p:nvPicPr>
        <p:blipFill>
          <a:blip r:embed="rId7"/>
          <a:stretch>
            <a:fillRect/>
          </a:stretch>
        </p:blipFill>
        <p:spPr>
          <a:xfrm>
            <a:off x="6457627" y="2881526"/>
            <a:ext cx="833451" cy="388420"/>
          </a:xfrm>
          <a:prstGeom prst="rect">
            <a:avLst/>
          </a:prstGeom>
        </p:spPr>
      </p:pic>
      <p:pic>
        <p:nvPicPr>
          <p:cNvPr id="29" name="Picture 28">
            <a:extLst>
              <a:ext uri="{FF2B5EF4-FFF2-40B4-BE49-F238E27FC236}">
                <a16:creationId xmlns:a16="http://schemas.microsoft.com/office/drawing/2014/main" id="{12AEDCDF-31B0-4882-BFAC-4FF3183116A1}"/>
              </a:ext>
            </a:extLst>
          </p:cNvPr>
          <p:cNvPicPr>
            <a:picLocks noChangeAspect="1"/>
          </p:cNvPicPr>
          <p:nvPr/>
        </p:nvPicPr>
        <p:blipFill>
          <a:blip r:embed="rId2"/>
          <a:stretch>
            <a:fillRect/>
          </a:stretch>
        </p:blipFill>
        <p:spPr>
          <a:xfrm rot="1951804">
            <a:off x="9112277" y="2213238"/>
            <a:ext cx="802096" cy="278572"/>
          </a:xfrm>
          <a:prstGeom prst="rect">
            <a:avLst/>
          </a:prstGeom>
        </p:spPr>
      </p:pic>
      <p:pic>
        <p:nvPicPr>
          <p:cNvPr id="32" name="Picture 31">
            <a:extLst>
              <a:ext uri="{FF2B5EF4-FFF2-40B4-BE49-F238E27FC236}">
                <a16:creationId xmlns:a16="http://schemas.microsoft.com/office/drawing/2014/main" id="{D7D61922-ED2C-4D64-BF00-F4CF7FDF9DBD}"/>
              </a:ext>
            </a:extLst>
          </p:cNvPr>
          <p:cNvPicPr>
            <a:picLocks noChangeAspect="1"/>
          </p:cNvPicPr>
          <p:nvPr/>
        </p:nvPicPr>
        <p:blipFill>
          <a:blip r:embed="rId2"/>
          <a:stretch>
            <a:fillRect/>
          </a:stretch>
        </p:blipFill>
        <p:spPr>
          <a:xfrm rot="1951804">
            <a:off x="1933103" y="2715973"/>
            <a:ext cx="802096" cy="278572"/>
          </a:xfrm>
          <a:prstGeom prst="rect">
            <a:avLst/>
          </a:prstGeom>
        </p:spPr>
      </p:pic>
      <p:pic>
        <p:nvPicPr>
          <p:cNvPr id="33" name="Picture 32">
            <a:extLst>
              <a:ext uri="{FF2B5EF4-FFF2-40B4-BE49-F238E27FC236}">
                <a16:creationId xmlns:a16="http://schemas.microsoft.com/office/drawing/2014/main" id="{10AEC12A-56EC-47A4-B308-294DEB7427CE}"/>
              </a:ext>
            </a:extLst>
          </p:cNvPr>
          <p:cNvPicPr>
            <a:picLocks noChangeAspect="1"/>
          </p:cNvPicPr>
          <p:nvPr/>
        </p:nvPicPr>
        <p:blipFill>
          <a:blip r:embed="rId2"/>
          <a:stretch>
            <a:fillRect/>
          </a:stretch>
        </p:blipFill>
        <p:spPr>
          <a:xfrm rot="1951804">
            <a:off x="3136775" y="2344617"/>
            <a:ext cx="802096" cy="278572"/>
          </a:xfrm>
          <a:prstGeom prst="rect">
            <a:avLst/>
          </a:prstGeom>
        </p:spPr>
      </p:pic>
      <p:pic>
        <p:nvPicPr>
          <p:cNvPr id="37" name="Picture 36">
            <a:extLst>
              <a:ext uri="{FF2B5EF4-FFF2-40B4-BE49-F238E27FC236}">
                <a16:creationId xmlns:a16="http://schemas.microsoft.com/office/drawing/2014/main" id="{ADB9D6D1-CBD1-4FA6-81D8-C6A6D3054BC1}"/>
              </a:ext>
            </a:extLst>
          </p:cNvPr>
          <p:cNvPicPr>
            <a:picLocks noChangeAspect="1"/>
          </p:cNvPicPr>
          <p:nvPr/>
        </p:nvPicPr>
        <p:blipFill>
          <a:blip r:embed="rId2"/>
          <a:stretch>
            <a:fillRect/>
          </a:stretch>
        </p:blipFill>
        <p:spPr>
          <a:xfrm rot="1951804">
            <a:off x="7951461" y="2228504"/>
            <a:ext cx="802096" cy="278572"/>
          </a:xfrm>
          <a:prstGeom prst="rect">
            <a:avLst/>
          </a:prstGeom>
        </p:spPr>
      </p:pic>
      <p:pic>
        <p:nvPicPr>
          <p:cNvPr id="38" name="Picture 37">
            <a:extLst>
              <a:ext uri="{FF2B5EF4-FFF2-40B4-BE49-F238E27FC236}">
                <a16:creationId xmlns:a16="http://schemas.microsoft.com/office/drawing/2014/main" id="{F3CD3109-A1CA-45A4-9E8D-4EACB8F8EF69}"/>
              </a:ext>
            </a:extLst>
          </p:cNvPr>
          <p:cNvPicPr>
            <a:picLocks noChangeAspect="1"/>
          </p:cNvPicPr>
          <p:nvPr/>
        </p:nvPicPr>
        <p:blipFill>
          <a:blip r:embed="rId2"/>
          <a:stretch>
            <a:fillRect/>
          </a:stretch>
        </p:blipFill>
        <p:spPr>
          <a:xfrm rot="1951804">
            <a:off x="9155132" y="2697735"/>
            <a:ext cx="802096" cy="278572"/>
          </a:xfrm>
          <a:prstGeom prst="rect">
            <a:avLst/>
          </a:prstGeom>
        </p:spPr>
      </p:pic>
      <p:cxnSp>
        <p:nvCxnSpPr>
          <p:cNvPr id="86" name="Straight Connector 85">
            <a:extLst>
              <a:ext uri="{FF2B5EF4-FFF2-40B4-BE49-F238E27FC236}">
                <a16:creationId xmlns:a16="http://schemas.microsoft.com/office/drawing/2014/main" id="{8A0C90C0-53DB-448D-88A3-E636B32ECD17}"/>
              </a:ext>
            </a:extLst>
          </p:cNvPr>
          <p:cNvCxnSpPr>
            <a:cxnSpLocks/>
            <a:endCxn id="32" idx="0"/>
          </p:cNvCxnSpPr>
          <p:nvPr/>
        </p:nvCxnSpPr>
        <p:spPr>
          <a:xfrm>
            <a:off x="2353171" y="2367790"/>
            <a:ext cx="55880" cy="370036"/>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1F9C699-4D6B-495F-9882-9C291F40B4DD}"/>
              </a:ext>
            </a:extLst>
          </p:cNvPr>
          <p:cNvCxnSpPr>
            <a:cxnSpLocks/>
          </p:cNvCxnSpPr>
          <p:nvPr/>
        </p:nvCxnSpPr>
        <p:spPr>
          <a:xfrm>
            <a:off x="3565251" y="2018820"/>
            <a:ext cx="55880" cy="370036"/>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92E5544-6AF9-45B1-80E2-BD8A86A6FBFB}"/>
              </a:ext>
            </a:extLst>
          </p:cNvPr>
          <p:cNvCxnSpPr>
            <a:cxnSpLocks/>
          </p:cNvCxnSpPr>
          <p:nvPr/>
        </p:nvCxnSpPr>
        <p:spPr>
          <a:xfrm>
            <a:off x="9593578" y="2364085"/>
            <a:ext cx="55880" cy="361142"/>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79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1333383" cy="1056245"/>
          </a:xfrm>
        </p:spPr>
        <p:txBody>
          <a:bodyPr/>
          <a:lstStyle/>
          <a:p>
            <a:r>
              <a:rPr lang="en-US" dirty="0">
                <a:latin typeface="+mj-ea"/>
                <a:ea typeface="+mj-ea"/>
              </a:rPr>
              <a:t>NTN - Background and Motivations</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7" name="TextBox 6">
            <a:extLst>
              <a:ext uri="{FF2B5EF4-FFF2-40B4-BE49-F238E27FC236}">
                <a16:creationId xmlns:a16="http://schemas.microsoft.com/office/drawing/2014/main" id="{47E6B632-015F-4CA7-B2DF-B8D1A8855DCA}"/>
              </a:ext>
            </a:extLst>
          </p:cNvPr>
          <p:cNvSpPr txBox="1"/>
          <p:nvPr/>
        </p:nvSpPr>
        <p:spPr>
          <a:xfrm>
            <a:off x="430987" y="1485578"/>
            <a:ext cx="11964400" cy="4493538"/>
          </a:xfrm>
          <a:prstGeom prst="rect">
            <a:avLst/>
          </a:prstGeom>
          <a:noFill/>
        </p:spPr>
        <p:txBody>
          <a:bodyPr wrap="square" rtlCol="0">
            <a:spAutoFit/>
          </a:bodyPr>
          <a:lstStyle/>
          <a:p>
            <a:pPr marL="537895" lvl="2" indent="-537895">
              <a:buSzPct val="130000"/>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Unfavourable geographical and economical obstacles</a:t>
            </a:r>
          </a:p>
          <a:p>
            <a:pPr marL="1254160" lvl="4" indent="-342900">
              <a:buFont typeface="Arial" panose="020B0604020202020204" pitchFamily="34" charset="0"/>
              <a:buChar char="•"/>
            </a:pPr>
            <a:r>
              <a:rPr lang="en-GB" sz="1400" dirty="0">
                <a:solidFill>
                  <a:schemeClr val="bg1"/>
                </a:solidFill>
                <a:ea typeface="Calibri" panose="020F0502020204030204" pitchFamily="34" charset="0"/>
                <a:cs typeface="Calibri" panose="020F0502020204030204" pitchFamily="34" charset="0"/>
              </a:rPr>
              <a:t>Gaps in broadband and wireless service deployment and coverage.</a:t>
            </a:r>
          </a:p>
          <a:p>
            <a:pPr marL="911258" lvl="4"/>
            <a:endParaRPr lang="en-GB" sz="1200" dirty="0">
              <a:solidFill>
                <a:schemeClr val="bg1"/>
              </a:solidFill>
              <a:ea typeface="Calibri" panose="020F0502020204030204" pitchFamily="34" charset="0"/>
              <a:cs typeface="Calibri" panose="020F0502020204030204" pitchFamily="34" charset="0"/>
            </a:endParaRPr>
          </a:p>
          <a:p>
            <a:pPr marL="537895" lvl="2" indent="-537895">
              <a:buSzPct val="1300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Significant advances in satellite-related technologies have made the possibility of deploying mega constellations of satellites economically feasible</a:t>
            </a:r>
          </a:p>
          <a:p>
            <a:pPr marL="1254160" lvl="4" indent="-342900">
              <a:buFont typeface="Arial" panose="020B0604020202020204" pitchFamily="34" charset="0"/>
              <a:buChar char="•"/>
            </a:pPr>
            <a:r>
              <a:rPr lang="en-US" sz="1400" dirty="0">
                <a:solidFill>
                  <a:schemeClr val="bg1"/>
                </a:solidFill>
                <a:ea typeface="Calibri" panose="020F0502020204030204" pitchFamily="34" charset="0"/>
                <a:cs typeface="Calibri" panose="020F0502020204030204" pitchFamily="34" charset="0"/>
              </a:rPr>
              <a:t>Reduced equipment and production cost.</a:t>
            </a:r>
          </a:p>
          <a:p>
            <a:pPr marL="1254160" lvl="4" indent="-342900">
              <a:buFont typeface="Arial" panose="020B0604020202020204" pitchFamily="34" charset="0"/>
              <a:buChar char="•"/>
            </a:pPr>
            <a:r>
              <a:rPr lang="en-US" sz="1400" dirty="0">
                <a:solidFill>
                  <a:schemeClr val="bg1"/>
                </a:solidFill>
                <a:ea typeface="Calibri" panose="020F0502020204030204" pitchFamily="34" charset="0"/>
                <a:cs typeface="Calibri" panose="020F0502020204030204" pitchFamily="34" charset="0"/>
              </a:rPr>
              <a:t>Reusable launch vehicles has lowered orbit placement cost. </a:t>
            </a:r>
          </a:p>
          <a:p>
            <a:pPr marL="1254160" lvl="4" indent="-342900">
              <a:buFont typeface="Arial" panose="020B0604020202020204" pitchFamily="34" charset="0"/>
              <a:buChar char="•"/>
            </a:pPr>
            <a:r>
              <a:rPr lang="en-US" sz="1400" dirty="0">
                <a:solidFill>
                  <a:schemeClr val="bg1"/>
                </a:solidFill>
                <a:ea typeface="Calibri" panose="020F0502020204030204" pitchFamily="34" charset="0"/>
                <a:cs typeface="Calibri" panose="020F0502020204030204" pitchFamily="34" charset="0"/>
              </a:rPr>
              <a:t>Advancements in ION and E propulsion systems can extend service life for LEOs.</a:t>
            </a:r>
          </a:p>
          <a:p>
            <a:pPr marL="911258" lvl="4"/>
            <a:endParaRPr lang="en-GB" sz="1400" b="1" dirty="0">
              <a:solidFill>
                <a:schemeClr val="bg1"/>
              </a:solidFill>
              <a:ea typeface="Calibri" panose="020F0502020204030204" pitchFamily="34" charset="0"/>
              <a:cs typeface="Calibri" panose="020F0502020204030204" pitchFamily="34" charset="0"/>
            </a:endParaRPr>
          </a:p>
          <a:p>
            <a:pPr marL="537895" lvl="2" indent="-537895">
              <a:buSzPct val="1300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Improvements in ground-to-satellite and satellite-to-satellite interfaces</a:t>
            </a:r>
          </a:p>
          <a:p>
            <a:pPr marL="1254160" lvl="4" indent="-342900">
              <a:buFont typeface="Arial" panose="020B0604020202020204" pitchFamily="34" charset="0"/>
              <a:buChar char="•"/>
            </a:pPr>
            <a:r>
              <a:rPr lang="en-US" sz="1400" dirty="0">
                <a:solidFill>
                  <a:schemeClr val="bg1"/>
                </a:solidFill>
                <a:ea typeface="Calibri" panose="020F0502020204030204" pitchFamily="34" charset="0"/>
                <a:cs typeface="Calibri" panose="020F0502020204030204" pitchFamily="34" charset="0"/>
              </a:rPr>
              <a:t>Progress in free-space optical (FSO) interfaces and ATP (Acquisition, Tracking and Pointing) systems are making it possible to use FSO interfaces as Inter-Satellite-Links (ISL).</a:t>
            </a:r>
          </a:p>
          <a:p>
            <a:pPr marL="911258" lvl="4"/>
            <a:endParaRPr lang="en-GB" sz="1200" dirty="0">
              <a:solidFill>
                <a:schemeClr val="bg1"/>
              </a:solidFill>
              <a:ea typeface="Calibri" panose="020F0502020204030204" pitchFamily="34" charset="0"/>
              <a:cs typeface="Calibri" panose="020F0502020204030204" pitchFamily="34" charset="0"/>
            </a:endParaRPr>
          </a:p>
          <a:p>
            <a:pPr marL="537895" lvl="2" indent="-537895">
              <a:buSzPct val="130000"/>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Unique service offering for LEO satellite constellations</a:t>
            </a:r>
          </a:p>
          <a:p>
            <a:pPr marL="1254160" lvl="4" indent="-342900">
              <a:buFont typeface="Arial" panose="020B0604020202020204" pitchFamily="34" charset="0"/>
              <a:buChar char="•"/>
            </a:pPr>
            <a:r>
              <a:rPr lang="en-US" sz="1400" dirty="0">
                <a:solidFill>
                  <a:schemeClr val="bg1"/>
                </a:solidFill>
                <a:ea typeface="Calibri" panose="020F0502020204030204" pitchFamily="34" charset="0"/>
                <a:cs typeface="Calibri" panose="020F0502020204030204" pitchFamily="34" charset="0"/>
              </a:rPr>
              <a:t>LEO networks can offer long-distance, low-latency services</a:t>
            </a:r>
            <a:r>
              <a:rPr lang="en-US" sz="2000" dirty="0">
                <a:solidFill>
                  <a:schemeClr val="bg1"/>
                </a:solidFill>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1908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451F921-19DA-4BC2-B8E2-B98C17E718F1}"/>
              </a:ext>
            </a:extLst>
          </p:cNvPr>
          <p:cNvSpPr/>
          <p:nvPr/>
        </p:nvSpPr>
        <p:spPr>
          <a:xfrm>
            <a:off x="-1" y="0"/>
            <a:ext cx="12195175" cy="63821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264939" y="234187"/>
            <a:ext cx="11161240" cy="1056245"/>
          </a:xfrm>
        </p:spPr>
        <p:txBody>
          <a:bodyPr/>
          <a:lstStyle/>
          <a:p>
            <a:r>
              <a:rPr lang="en-US" dirty="0">
                <a:latin typeface="+mn-lt"/>
              </a:rPr>
              <a:t>Different deployment models, different set of challenges</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5" name="TextBox 4">
            <a:extLst>
              <a:ext uri="{FF2B5EF4-FFF2-40B4-BE49-F238E27FC236}">
                <a16:creationId xmlns:a16="http://schemas.microsoft.com/office/drawing/2014/main" id="{198E6BCB-C1CB-4CC2-84B6-B948088BCDE3}"/>
              </a:ext>
            </a:extLst>
          </p:cNvPr>
          <p:cNvSpPr txBox="1"/>
          <p:nvPr/>
        </p:nvSpPr>
        <p:spPr>
          <a:xfrm>
            <a:off x="456503" y="1375077"/>
            <a:ext cx="8892423" cy="5416868"/>
          </a:xfrm>
          <a:prstGeom prst="rect">
            <a:avLst/>
          </a:prstGeom>
          <a:noFill/>
        </p:spPr>
        <p:txBody>
          <a:bodyPr wrap="square" rtlCol="0">
            <a:spAutoFit/>
          </a:bodyPr>
          <a:lstStyle/>
          <a:p>
            <a:pPr marL="537895" lvl="2" indent="-537895">
              <a:buSzPct val="130000"/>
              <a:buFont typeface="Wingdings" panose="05000000000000000000" pitchFamily="2" charset="2"/>
              <a:buChar char="§"/>
            </a:pPr>
            <a:r>
              <a:rPr lang="en-GB" sz="1800" b="1" dirty="0">
                <a:solidFill>
                  <a:schemeClr val="bg1"/>
                </a:solidFill>
                <a:ea typeface="Calibri" panose="020F0502020204030204" pitchFamily="34" charset="0"/>
                <a:cs typeface="Calibri" panose="020F0502020204030204" pitchFamily="34" charset="0"/>
              </a:rPr>
              <a:t>Constellation size.</a:t>
            </a:r>
          </a:p>
          <a:p>
            <a:pPr marL="0" lvl="2">
              <a:buSzPct val="130000"/>
            </a:pPr>
            <a:endParaRPr lang="en-GB" sz="1800" b="1" dirty="0">
              <a:solidFill>
                <a:schemeClr val="bg1"/>
              </a:solidFill>
              <a:ea typeface="Calibri" panose="020F0502020204030204" pitchFamily="34" charset="0"/>
              <a:cs typeface="Calibri" panose="020F0502020204030204" pitchFamily="34" charset="0"/>
            </a:endParaRPr>
          </a:p>
          <a:p>
            <a:pPr marL="537895" lvl="2" indent="-537895">
              <a:buSzPct val="130000"/>
              <a:buFont typeface="Wingdings" panose="05000000000000000000" pitchFamily="2" charset="2"/>
              <a:buChar char="§"/>
            </a:pPr>
            <a:r>
              <a:rPr lang="en-US" sz="1800" b="1" dirty="0">
                <a:solidFill>
                  <a:schemeClr val="bg1"/>
                </a:solidFill>
                <a:ea typeface="Calibri" panose="020F0502020204030204" pitchFamily="34" charset="0"/>
                <a:cs typeface="Calibri" panose="020F0502020204030204" pitchFamily="34" charset="0"/>
              </a:rPr>
              <a:t>Use of FSO or reverse bent pipes as ISL in satellite networks and impact of each approach on routing. </a:t>
            </a:r>
          </a:p>
          <a:p>
            <a:pPr marL="0" lvl="2">
              <a:buSzPct val="130000"/>
            </a:pPr>
            <a:endParaRPr lang="en-GB" sz="1800" b="1" dirty="0">
              <a:solidFill>
                <a:schemeClr val="bg1"/>
              </a:solidFill>
              <a:ea typeface="Calibri" panose="020F0502020204030204" pitchFamily="34" charset="0"/>
              <a:cs typeface="Calibri" panose="020F0502020204030204" pitchFamily="34" charset="0"/>
            </a:endParaRPr>
          </a:p>
          <a:p>
            <a:pPr marL="537895" lvl="2" indent="-537895">
              <a:buSzPct val="130000"/>
              <a:buFont typeface="Wingdings" panose="05000000000000000000" pitchFamily="2" charset="2"/>
              <a:buChar char="§"/>
            </a:pPr>
            <a:r>
              <a:rPr lang="en-GB" sz="1800" b="1" dirty="0">
                <a:solidFill>
                  <a:schemeClr val="bg1"/>
                </a:solidFill>
                <a:ea typeface="Calibri" panose="020F0502020204030204" pitchFamily="34" charset="0"/>
                <a:cs typeface="Calibri" panose="020F0502020204030204" pitchFamily="34" charset="0"/>
              </a:rPr>
              <a:t>Handing over the traffic to terrestrial networks at the first available opportunity</a:t>
            </a:r>
          </a:p>
          <a:p>
            <a:pPr marL="885825" lvl="4"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Suitable for delay tolerant traffic.</a:t>
            </a:r>
          </a:p>
          <a:p>
            <a:pPr marL="885825" lvl="4"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Covers remote areas within reasonable vicinity to terrestrial networks.</a:t>
            </a:r>
          </a:p>
          <a:p>
            <a:pPr marL="1333500" lvl="5"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Traditional bent pipe model where each satellite is guaranteed to have a GW in its line-of-sight.</a:t>
            </a:r>
          </a:p>
          <a:p>
            <a:pPr marL="1333500" lvl="5"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Multi hop through number of satellites where each satellite can reach a GW via other satellites within its radius.</a:t>
            </a:r>
          </a:p>
          <a:p>
            <a:pPr marL="1790700" lvl="6"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Moderate to heavy use of ISLs (FSOs or reverse bent pipe).</a:t>
            </a:r>
          </a:p>
          <a:p>
            <a:pPr marL="1790700" lvl="6" indent="-342900">
              <a:buFont typeface="Arial" panose="020B0604020202020204" pitchFamily="34" charset="0"/>
              <a:buChar char="•"/>
            </a:pPr>
            <a:endPar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537895" lvl="2" indent="-537895">
              <a:buSzPct val="130000"/>
              <a:buFont typeface="Wingdings" panose="05000000000000000000" pitchFamily="2" charset="2"/>
              <a:buChar char="§"/>
            </a:pPr>
            <a:r>
              <a:rPr lang="en-GB" sz="1800" b="1" dirty="0">
                <a:solidFill>
                  <a:schemeClr val="bg1"/>
                </a:solidFill>
                <a:ea typeface="Calibri" panose="020F0502020204030204" pitchFamily="34" charset="0"/>
                <a:cs typeface="Calibri" panose="020F0502020204030204" pitchFamily="34" charset="0"/>
              </a:rPr>
              <a:t>End to end traffic handling via satellite networks</a:t>
            </a:r>
          </a:p>
          <a:p>
            <a:pPr marL="885825" lvl="4"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Suitable for delay sensitive traffic (e.g. financial transactions).</a:t>
            </a:r>
          </a:p>
          <a:p>
            <a:pPr marL="885825" lvl="4"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Heavy dependency on ISLs (FSOs).</a:t>
            </a:r>
          </a:p>
          <a:p>
            <a:pPr marL="885825" lvl="4" indent="-342900">
              <a:buFont typeface="Arial" panose="020B0604020202020204" pitchFamily="34" charset="0"/>
              <a:buChar char="•"/>
            </a:pPr>
            <a:r>
              <a:rPr lang="en-GB" sz="1600" dirty="0">
                <a:solidFill>
                  <a:srgbClr val="FFFFFF"/>
                </a:solidFill>
                <a:latin typeface="Calibri" panose="020F0502020204030204" pitchFamily="34" charset="0"/>
                <a:ea typeface="Calibri" panose="020F0502020204030204" pitchFamily="34" charset="0"/>
                <a:cs typeface="Calibri" panose="020F0502020204030204" pitchFamily="34" charset="0"/>
              </a:rPr>
              <a:t>Potentially requires new approaches to traditional networking methods such as addressing, routing, forwarding, etc.</a:t>
            </a:r>
          </a:p>
        </p:txBody>
      </p:sp>
      <p:pic>
        <p:nvPicPr>
          <p:cNvPr id="6" name="Picture 5">
            <a:extLst>
              <a:ext uri="{FF2B5EF4-FFF2-40B4-BE49-F238E27FC236}">
                <a16:creationId xmlns:a16="http://schemas.microsoft.com/office/drawing/2014/main" id="{1E11A5EE-B60C-4688-BF25-DAD2432A4FFB}"/>
              </a:ext>
            </a:extLst>
          </p:cNvPr>
          <p:cNvPicPr>
            <a:picLocks noChangeAspect="1"/>
          </p:cNvPicPr>
          <p:nvPr/>
        </p:nvPicPr>
        <p:blipFill>
          <a:blip r:embed="rId4"/>
          <a:stretch>
            <a:fillRect/>
          </a:stretch>
        </p:blipFill>
        <p:spPr>
          <a:xfrm>
            <a:off x="9553970" y="3725721"/>
            <a:ext cx="2436161" cy="2481385"/>
          </a:xfrm>
          <a:prstGeom prst="rect">
            <a:avLst/>
          </a:prstGeom>
        </p:spPr>
      </p:pic>
      <p:pic>
        <p:nvPicPr>
          <p:cNvPr id="64" name="Picture 63">
            <a:extLst>
              <a:ext uri="{FF2B5EF4-FFF2-40B4-BE49-F238E27FC236}">
                <a16:creationId xmlns:a16="http://schemas.microsoft.com/office/drawing/2014/main" id="{FE1CE473-F090-4B2E-BC10-8E673ADE5BA7}"/>
              </a:ext>
            </a:extLst>
          </p:cNvPr>
          <p:cNvPicPr>
            <a:picLocks noChangeAspect="1"/>
          </p:cNvPicPr>
          <p:nvPr/>
        </p:nvPicPr>
        <p:blipFill>
          <a:blip r:embed="rId5"/>
          <a:stretch>
            <a:fillRect/>
          </a:stretch>
        </p:blipFill>
        <p:spPr>
          <a:xfrm>
            <a:off x="9553971" y="1386671"/>
            <a:ext cx="2436160" cy="2478318"/>
          </a:xfrm>
          <a:prstGeom prst="rect">
            <a:avLst/>
          </a:prstGeom>
        </p:spPr>
      </p:pic>
    </p:spTree>
    <p:extLst>
      <p:ext uri="{BB962C8B-B14F-4D97-AF65-F5344CB8AC3E}">
        <p14:creationId xmlns:p14="http://schemas.microsoft.com/office/powerpoint/2010/main" val="3632245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779168" cy="1056245"/>
          </a:xfrm>
        </p:spPr>
        <p:txBody>
          <a:bodyPr/>
          <a:lstStyle/>
          <a:p>
            <a:r>
              <a:rPr lang="en-US" sz="2800" dirty="0"/>
              <a:t>Ecosystem evolution??? </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5" name="TextBox 4">
            <a:extLst>
              <a:ext uri="{FF2B5EF4-FFF2-40B4-BE49-F238E27FC236}">
                <a16:creationId xmlns:a16="http://schemas.microsoft.com/office/drawing/2014/main" id="{198E6BCB-C1CB-4CC2-84B6-B948088BCDE3}"/>
              </a:ext>
            </a:extLst>
          </p:cNvPr>
          <p:cNvSpPr txBox="1"/>
          <p:nvPr/>
        </p:nvSpPr>
        <p:spPr>
          <a:xfrm>
            <a:off x="624979" y="1341562"/>
            <a:ext cx="11483382" cy="2508379"/>
          </a:xfrm>
          <a:prstGeom prst="rect">
            <a:avLst/>
          </a:prstGeom>
          <a:noFill/>
        </p:spPr>
        <p:txBody>
          <a:bodyPr wrap="square" rtlCol="0">
            <a:spAutoFit/>
          </a:bodyPr>
          <a:lstStyle/>
          <a:p>
            <a:pPr marL="361950" lvl="2" indent="-361950">
              <a:buSzPct val="130000"/>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Multi-vendor, multi-operator </a:t>
            </a:r>
            <a:r>
              <a:rPr lang="en-GB" dirty="0">
                <a:solidFill>
                  <a:schemeClr val="bg1"/>
                </a:solidFill>
                <a:ea typeface="Calibri" panose="020F0502020204030204" pitchFamily="34" charset="0"/>
                <a:cs typeface="Calibri" panose="020F0502020204030204" pitchFamily="34" charset="0"/>
              </a:rPr>
              <a:t>(Not supported by existing eco system)</a:t>
            </a:r>
            <a:endParaRPr lang="en-GB" sz="2600" dirty="0">
              <a:solidFill>
                <a:schemeClr val="bg1"/>
              </a:solidFill>
              <a:ea typeface="Calibri" panose="020F0502020204030204" pitchFamily="34" charset="0"/>
              <a:cs typeface="Calibri" panose="020F0502020204030204" pitchFamily="34" charset="0"/>
            </a:endParaRPr>
          </a:p>
          <a:p>
            <a:pPr marL="885825" lvl="4" indent="-342900">
              <a:buFont typeface="Arial" panose="020B0604020202020204" pitchFamily="34" charset="0"/>
              <a:buChar char="•"/>
            </a:pPr>
            <a:r>
              <a:rPr lang="en-US" sz="1900" dirty="0">
                <a:solidFill>
                  <a:srgbClr val="FFFFFF"/>
                </a:solidFill>
                <a:ea typeface="Calibri" panose="020F0502020204030204" pitchFamily="34" charset="0"/>
                <a:cs typeface="Calibri" panose="020F0502020204030204" pitchFamily="34" charset="0"/>
              </a:rPr>
              <a:t>Opens the market, encourages competition.</a:t>
            </a:r>
          </a:p>
          <a:p>
            <a:pPr marL="885825" lvl="4" indent="-342900">
              <a:buFont typeface="Arial" panose="020B0604020202020204" pitchFamily="34" charset="0"/>
              <a:buChar char="•"/>
            </a:pPr>
            <a:r>
              <a:rPr lang="en-US" sz="1900" dirty="0">
                <a:solidFill>
                  <a:srgbClr val="FFFFFF"/>
                </a:solidFill>
                <a:ea typeface="Calibri" panose="020F0502020204030204" pitchFamily="34" charset="0"/>
                <a:cs typeface="Calibri" panose="020F0502020204030204" pitchFamily="34" charset="0"/>
              </a:rPr>
              <a:t>Provides service providers and enterprises with the type of flexibility that is offered by terrestrial networks today.</a:t>
            </a:r>
          </a:p>
          <a:p>
            <a:pPr marL="885825" lvl="4" indent="-342900">
              <a:buFont typeface="Arial" panose="020B0604020202020204" pitchFamily="34" charset="0"/>
              <a:buChar char="•"/>
            </a:pPr>
            <a:r>
              <a:rPr lang="en-US" sz="1900" dirty="0">
                <a:solidFill>
                  <a:srgbClr val="FFFFFF"/>
                </a:solidFill>
                <a:ea typeface="Calibri" panose="020F0502020204030204" pitchFamily="34" charset="0"/>
                <a:cs typeface="Calibri" panose="020F0502020204030204" pitchFamily="34" charset="0"/>
              </a:rPr>
              <a:t>Interworking NFs can be placed in different satellites from different satellite operators.</a:t>
            </a:r>
          </a:p>
          <a:p>
            <a:pPr marL="885825" lvl="4" indent="-342900">
              <a:buFont typeface="Arial" panose="020B0604020202020204" pitchFamily="34" charset="0"/>
              <a:buChar char="•"/>
            </a:pPr>
            <a:r>
              <a:rPr lang="en-US" sz="1900" dirty="0">
                <a:solidFill>
                  <a:srgbClr val="FFFFFF"/>
                </a:solidFill>
                <a:ea typeface="Calibri" panose="020F0502020204030204" pitchFamily="34" charset="0"/>
                <a:cs typeface="Calibri" panose="020F0502020204030204" pitchFamily="34" charset="0"/>
              </a:rPr>
              <a:t>Ground station, GWs, and satellites can belong to different entities.</a:t>
            </a:r>
          </a:p>
          <a:p>
            <a:pPr marL="885825" lvl="4" indent="-342900">
              <a:buFont typeface="Arial" panose="020B0604020202020204" pitchFamily="34" charset="0"/>
              <a:buChar char="•"/>
            </a:pPr>
            <a:r>
              <a:rPr lang="en-US" sz="1900" dirty="0">
                <a:solidFill>
                  <a:srgbClr val="FFFFFF"/>
                </a:solidFill>
                <a:ea typeface="Calibri" panose="020F0502020204030204" pitchFamily="34" charset="0"/>
                <a:cs typeface="Calibri" panose="020F0502020204030204" pitchFamily="34" charset="0"/>
              </a:rPr>
              <a:t>Satellite network operators can provide support to different terrestrial operators, enterprises, etc.</a:t>
            </a:r>
          </a:p>
          <a:p>
            <a:pPr marL="885825" lvl="4" indent="-342900">
              <a:buFont typeface="Arial" panose="020B0604020202020204" pitchFamily="34" charset="0"/>
              <a:buChar char="•"/>
            </a:pPr>
            <a:r>
              <a:rPr lang="en-US" sz="1900" dirty="0">
                <a:solidFill>
                  <a:srgbClr val="FFFFFF"/>
                </a:solidFill>
                <a:ea typeface="Calibri" panose="020F0502020204030204" pitchFamily="34" charset="0"/>
                <a:cs typeface="Calibri" panose="020F0502020204030204" pitchFamily="34" charset="0"/>
              </a:rPr>
              <a:t>Prevents </a:t>
            </a:r>
            <a:r>
              <a:rPr lang="en-GB" sz="1900" dirty="0">
                <a:solidFill>
                  <a:srgbClr val="FFFFFF"/>
                </a:solidFill>
                <a:ea typeface="Calibri" panose="020F0502020204030204" pitchFamily="34" charset="0"/>
                <a:cs typeface="Calibri" panose="020F0502020204030204" pitchFamily="34" charset="0"/>
              </a:rPr>
              <a:t>customised</a:t>
            </a:r>
            <a:r>
              <a:rPr lang="en-US" sz="1900" dirty="0">
                <a:solidFill>
                  <a:srgbClr val="FFFFFF"/>
                </a:solidFill>
                <a:ea typeface="Calibri" panose="020F0502020204030204" pitchFamily="34" charset="0"/>
                <a:cs typeface="Calibri" panose="020F0502020204030204" pitchFamily="34" charset="0"/>
              </a:rPr>
              <a:t> per operator APIs and interfaces.</a:t>
            </a:r>
          </a:p>
        </p:txBody>
      </p:sp>
      <p:pic>
        <p:nvPicPr>
          <p:cNvPr id="3" name="Picture 2">
            <a:extLst>
              <a:ext uri="{FF2B5EF4-FFF2-40B4-BE49-F238E27FC236}">
                <a16:creationId xmlns:a16="http://schemas.microsoft.com/office/drawing/2014/main" id="{4619AEDC-33B3-49E0-A0EA-CD206772D48D}"/>
              </a:ext>
            </a:extLst>
          </p:cNvPr>
          <p:cNvPicPr>
            <a:picLocks noChangeAspect="1"/>
          </p:cNvPicPr>
          <p:nvPr/>
        </p:nvPicPr>
        <p:blipFill>
          <a:blip r:embed="rId3"/>
          <a:stretch>
            <a:fillRect/>
          </a:stretch>
        </p:blipFill>
        <p:spPr>
          <a:xfrm>
            <a:off x="4369395" y="3825144"/>
            <a:ext cx="7433879" cy="2844435"/>
          </a:xfrm>
          <a:prstGeom prst="rect">
            <a:avLst/>
          </a:prstGeom>
        </p:spPr>
      </p:pic>
    </p:spTree>
    <p:extLst>
      <p:ext uri="{BB962C8B-B14F-4D97-AF65-F5344CB8AC3E}">
        <p14:creationId xmlns:p14="http://schemas.microsoft.com/office/powerpoint/2010/main" val="424891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923184" cy="1056245"/>
          </a:xfrm>
        </p:spPr>
        <p:txBody>
          <a:bodyPr/>
          <a:lstStyle/>
          <a:p>
            <a:r>
              <a:rPr lang="en-US" sz="2800" dirty="0"/>
              <a:t>Networking </a:t>
            </a:r>
            <a:r>
              <a:rPr lang="en-US" altLang="zh-CN" sz="2800" dirty="0"/>
              <a:t>Issues </a:t>
            </a:r>
            <a:r>
              <a:rPr lang="zh-CN" altLang="en-US" sz="2800" dirty="0"/>
              <a:t>（</a:t>
            </a:r>
            <a:r>
              <a:rPr lang="en-US" altLang="zh-CN" sz="2800" dirty="0"/>
              <a:t>1</a:t>
            </a:r>
            <a:r>
              <a:rPr lang="zh-CN" altLang="en-US" sz="2800" dirty="0"/>
              <a:t>）</a:t>
            </a:r>
            <a:r>
              <a:rPr lang="en-US" sz="2800" dirty="0"/>
              <a:t> </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593471" y="1104166"/>
            <a:ext cx="11966367" cy="4893647"/>
          </a:xfrm>
          <a:prstGeom prst="rect">
            <a:avLst/>
          </a:prstGeom>
          <a:noFill/>
        </p:spPr>
        <p:txBody>
          <a:bodyPr wrap="square" rtlCol="0">
            <a:spAutoFit/>
          </a:bodyPr>
          <a:lstStyle/>
          <a:p>
            <a:pPr marL="269394" lvl="3" fontAlgn="auto">
              <a:spcBef>
                <a:spcPts val="0"/>
              </a:spcBef>
              <a:spcAft>
                <a:spcPts val="0"/>
              </a:spcAft>
            </a:pPr>
            <a:endParaRPr lang="en-US" sz="1600" dirty="0">
              <a:solidFill>
                <a:prstClr val="white"/>
              </a:solidFill>
              <a:latin typeface="Calibri" panose="020F0502020204030204"/>
            </a:endParaRPr>
          </a:p>
          <a:p>
            <a:pPr marL="342900"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Addressing, Routing, and Forwarding are fundamentals of networking.</a:t>
            </a:r>
          </a:p>
          <a:p>
            <a:pPr marL="555144"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Network must provide support for scheduled, massive link fluctuations/events and peer adjacency changes.</a:t>
            </a:r>
          </a:p>
          <a:p>
            <a:pPr marL="1016961" lvl="5" indent="-285750">
              <a:buFont typeface="Wingdings" panose="05000000000000000000" pitchFamily="2" charset="2"/>
              <a:buChar char="§"/>
            </a:pPr>
            <a:r>
              <a:rPr lang="en-US" sz="1600" dirty="0">
                <a:solidFill>
                  <a:prstClr val="white"/>
                </a:solidFill>
                <a:latin typeface="Calibri" panose="020F0502020204030204"/>
              </a:rPr>
              <a:t>Seam and polar areas in polar constellations.</a:t>
            </a:r>
          </a:p>
          <a:p>
            <a:pPr marL="1016961" lvl="5" indent="-285750">
              <a:buFont typeface="Wingdings" panose="05000000000000000000" pitchFamily="2" charset="2"/>
              <a:buChar char="§"/>
            </a:pPr>
            <a:r>
              <a:rPr lang="en-US" sz="1600" dirty="0">
                <a:solidFill>
                  <a:prstClr val="white"/>
                </a:solidFill>
                <a:latin typeface="Calibri" panose="020F0502020204030204"/>
              </a:rPr>
              <a:t>Walker Delta constellation consisting of LEOs with 5+ links.</a:t>
            </a:r>
          </a:p>
          <a:p>
            <a:pPr marL="555144"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Network must support and safeguard against unpredictable link events.</a:t>
            </a:r>
          </a:p>
          <a:p>
            <a:pPr marL="555144"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Services carried over NTN are expected to be IP in nature.</a:t>
            </a:r>
          </a:p>
          <a:p>
            <a:pPr marL="555144"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Existing IP based networks are hierarchical.</a:t>
            </a:r>
          </a:p>
          <a:p>
            <a:pPr marL="555144"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IP does not lend itself well to nonhierarchical, massive scale networks of thousands of routers and millions of addresses.</a:t>
            </a:r>
          </a:p>
          <a:p>
            <a:pPr marL="555144" lvl="3" indent="-285750" fontAlgn="auto">
              <a:spcBef>
                <a:spcPts val="0"/>
              </a:spcBef>
              <a:spcAft>
                <a:spcPts val="0"/>
              </a:spcAft>
              <a:buFont typeface="Wingdings" panose="05000000000000000000" pitchFamily="2" charset="2"/>
              <a:buChar char="§"/>
            </a:pPr>
            <a:endParaRPr lang="en-US" sz="1600" dirty="0">
              <a:solidFill>
                <a:prstClr val="white"/>
              </a:solidFill>
              <a:latin typeface="Calibri" panose="020F0502020204030204"/>
            </a:endParaRPr>
          </a:p>
          <a:p>
            <a:pPr marL="1016961" lvl="4"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IP employs address aggregation and topology abstraction to handle large scale networks.</a:t>
            </a:r>
          </a:p>
          <a:p>
            <a:pPr marL="1481665" lvl="5" indent="-288636">
              <a:buFont typeface="Wingdings" panose="05000000000000000000" pitchFamily="2" charset="2"/>
              <a:buChar char="§"/>
            </a:pPr>
            <a:r>
              <a:rPr lang="en-US" sz="1600" dirty="0">
                <a:solidFill>
                  <a:prstClr val="white"/>
                </a:solidFill>
                <a:latin typeface="Calibri" panose="020F0502020204030204"/>
              </a:rPr>
              <a:t>Address aggregation: Achieved through wildcarding and best prefix match.</a:t>
            </a:r>
          </a:p>
          <a:p>
            <a:pPr marL="1481665" lvl="5" indent="-288636">
              <a:buFont typeface="Wingdings" panose="05000000000000000000" pitchFamily="2" charset="2"/>
              <a:buChar char="§"/>
            </a:pPr>
            <a:r>
              <a:rPr lang="en-US" sz="1600" dirty="0">
                <a:solidFill>
                  <a:prstClr val="white"/>
                </a:solidFill>
                <a:latin typeface="Calibri" panose="020F0502020204030204"/>
              </a:rPr>
              <a:t>Topology abstraction: Achieved via the use of gateways.</a:t>
            </a:r>
          </a:p>
          <a:p>
            <a:pPr marL="1943483" lvl="6" indent="-288636">
              <a:buFont typeface="Wingdings" panose="05000000000000000000" pitchFamily="2" charset="2"/>
              <a:buChar char="§"/>
            </a:pPr>
            <a:r>
              <a:rPr lang="en-US" sz="1600" dirty="0">
                <a:solidFill>
                  <a:prstClr val="white"/>
                </a:solidFill>
                <a:latin typeface="Calibri" panose="020F0502020204030204"/>
              </a:rPr>
              <a:t>Employ gateways and hide topologies behind them.</a:t>
            </a:r>
          </a:p>
          <a:p>
            <a:pPr marL="1943483" lvl="6" indent="-288636">
              <a:buFont typeface="Wingdings" panose="05000000000000000000" pitchFamily="2" charset="2"/>
              <a:buChar char="§"/>
            </a:pPr>
            <a:r>
              <a:rPr lang="en-US" sz="1600" dirty="0">
                <a:solidFill>
                  <a:prstClr val="white"/>
                </a:solidFill>
                <a:latin typeface="Calibri" panose="020F0502020204030204"/>
              </a:rPr>
              <a:t>Route traffic to the gateways where more granular topologies are available for finer routing.</a:t>
            </a:r>
          </a:p>
          <a:p>
            <a:pPr marL="1940597" lvl="6" indent="-285750">
              <a:buFont typeface="Wingdings" panose="05000000000000000000" pitchFamily="2" charset="2"/>
              <a:buChar char="§"/>
            </a:pPr>
            <a:endParaRPr lang="en-US" sz="1600" dirty="0">
              <a:solidFill>
                <a:prstClr val="white"/>
              </a:solidFill>
              <a:latin typeface="Calibri" panose="020F0502020204030204"/>
            </a:endParaRPr>
          </a:p>
          <a:p>
            <a:pPr marL="1016961" lvl="4"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State of the art IP IGPs such as OSPF and ISIS can handle hundreds of routers and hundreds of thousands of addresses.</a:t>
            </a:r>
          </a:p>
          <a:p>
            <a:pPr marL="1016961" lvl="4"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IP does not provide native support for mobility. </a:t>
            </a:r>
          </a:p>
          <a:p>
            <a:pPr marL="1478779" lvl="5" indent="-285750">
              <a:buFont typeface="Wingdings" panose="05000000000000000000" pitchFamily="2" charset="2"/>
              <a:buChar char="§"/>
            </a:pPr>
            <a:r>
              <a:rPr lang="en-US" sz="1600" dirty="0">
                <a:solidFill>
                  <a:prstClr val="white"/>
                </a:solidFill>
                <a:latin typeface="Calibri" panose="020F0502020204030204"/>
              </a:rPr>
              <a:t>Additional protocols such as </a:t>
            </a:r>
            <a:r>
              <a:rPr lang="en-US" sz="1600" dirty="0" err="1">
                <a:solidFill>
                  <a:prstClr val="white"/>
                </a:solidFill>
                <a:latin typeface="Calibri" panose="020F0502020204030204"/>
              </a:rPr>
              <a:t>VxLAN</a:t>
            </a:r>
            <a:r>
              <a:rPr lang="en-US" sz="1600" dirty="0">
                <a:solidFill>
                  <a:prstClr val="white"/>
                </a:solidFill>
                <a:latin typeface="Calibri" panose="020F0502020204030204"/>
              </a:rPr>
              <a:t> are devised to support mobility in IP networks. </a:t>
            </a:r>
          </a:p>
        </p:txBody>
      </p:sp>
    </p:spTree>
    <p:extLst>
      <p:ext uri="{BB962C8B-B14F-4D97-AF65-F5344CB8AC3E}">
        <p14:creationId xmlns:p14="http://schemas.microsoft.com/office/powerpoint/2010/main" val="76584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347120" cy="1056245"/>
          </a:xfrm>
        </p:spPr>
        <p:txBody>
          <a:bodyPr/>
          <a:lstStyle/>
          <a:p>
            <a:r>
              <a:rPr lang="en-US" sz="2800" dirty="0"/>
              <a:t>Networking Issues </a:t>
            </a:r>
            <a:r>
              <a:rPr lang="zh-CN" altLang="en-US" sz="2800" dirty="0"/>
              <a:t>（</a:t>
            </a:r>
            <a:r>
              <a:rPr lang="en-US" altLang="zh-CN" sz="2800" dirty="0"/>
              <a:t>2</a:t>
            </a:r>
            <a:r>
              <a:rPr lang="zh-CN" altLang="en-US" sz="2800" dirty="0"/>
              <a:t>）</a:t>
            </a:r>
            <a:r>
              <a:rPr lang="en-US" sz="2800" dirty="0"/>
              <a:t> </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593472" y="1104166"/>
            <a:ext cx="10616684" cy="5386090"/>
          </a:xfrm>
          <a:prstGeom prst="rect">
            <a:avLst/>
          </a:prstGeom>
          <a:noFill/>
        </p:spPr>
        <p:txBody>
          <a:bodyPr wrap="square" rtlCol="0">
            <a:spAutoFit/>
          </a:bodyPr>
          <a:lstStyle/>
          <a:p>
            <a:pPr marL="342900" lvl="2" indent="-342900" fontAlgn="auto">
              <a:spcBef>
                <a:spcPts val="0"/>
              </a:spcBef>
              <a:spcAft>
                <a:spcPts val="0"/>
              </a:spcAft>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Traditional large scale networking</a:t>
            </a:r>
          </a:p>
          <a:p>
            <a:pPr marL="707580"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Aggregation and abstraction are crucial to scaling the network</a:t>
            </a:r>
          </a:p>
          <a:p>
            <a:pPr marL="707580"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Traditional link state protocols employ address abstraction &amp; region definition to support hierarchy for network scalability.</a:t>
            </a:r>
          </a:p>
          <a:p>
            <a:pPr marL="707580"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Configuration and network engineering is essential.</a:t>
            </a:r>
          </a:p>
          <a:p>
            <a:pPr marL="1317217" lvl="4" indent="-285750">
              <a:buFont typeface="Wingdings" panose="05000000000000000000" pitchFamily="2" charset="2"/>
              <a:buChar char="§"/>
            </a:pPr>
            <a:r>
              <a:rPr lang="en-US" sz="1600" dirty="0">
                <a:solidFill>
                  <a:prstClr val="white"/>
                </a:solidFill>
                <a:latin typeface="Calibri" panose="020F0502020204030204"/>
              </a:rPr>
              <a:t>Area IDs or region definition, interface addresses, etc. are configured attributes.</a:t>
            </a:r>
          </a:p>
          <a:p>
            <a:pPr marL="1317217" lvl="4" indent="-285750">
              <a:buFont typeface="Wingdings" panose="05000000000000000000" pitchFamily="2" charset="2"/>
              <a:buChar char="§"/>
            </a:pPr>
            <a:r>
              <a:rPr lang="en-US" sz="1600" dirty="0">
                <a:solidFill>
                  <a:prstClr val="white"/>
                </a:solidFill>
                <a:latin typeface="Calibri" panose="020F0502020204030204"/>
              </a:rPr>
              <a:t>Peer adjacencies, regions, and topologies are established based on the above configured attributes.</a:t>
            </a:r>
          </a:p>
          <a:p>
            <a:pPr marL="707580"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Changing configuration attributes results in outage and floods to all other nodes in the area.</a:t>
            </a:r>
          </a:p>
          <a:p>
            <a:pPr marL="555144" lvl="3" indent="-285750" fontAlgn="auto">
              <a:spcBef>
                <a:spcPts val="0"/>
              </a:spcBef>
              <a:spcAft>
                <a:spcPts val="0"/>
              </a:spcAft>
              <a:buFont typeface="Wingdings" panose="05000000000000000000" pitchFamily="2" charset="2"/>
              <a:buChar char="§"/>
            </a:pPr>
            <a:endParaRPr lang="en-US" sz="1600" dirty="0">
              <a:solidFill>
                <a:prstClr val="white"/>
              </a:solidFill>
              <a:latin typeface="Calibri" panose="020F0502020204030204"/>
            </a:endParaRPr>
          </a:p>
          <a:p>
            <a:pPr marL="155094"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NTN factors</a:t>
            </a:r>
          </a:p>
          <a:p>
            <a:pPr marL="707580" lvl="3" indent="-285750">
              <a:buFont typeface="Wingdings" panose="05000000000000000000" pitchFamily="2" charset="2"/>
              <a:buChar char="§"/>
            </a:pPr>
            <a:r>
              <a:rPr lang="en-US" sz="1600" dirty="0">
                <a:solidFill>
                  <a:prstClr val="white"/>
                </a:solidFill>
                <a:latin typeface="Calibri" panose="020F0502020204030204"/>
              </a:rPr>
              <a:t>Satellites move w.r.t each other and the earth.</a:t>
            </a:r>
          </a:p>
          <a:p>
            <a:pPr marL="707580" lvl="3" indent="-285750">
              <a:buFont typeface="Wingdings" panose="05000000000000000000" pitchFamily="2" charset="2"/>
              <a:buChar char="§"/>
            </a:pPr>
            <a:r>
              <a:rPr lang="en-US" sz="1600" dirty="0">
                <a:solidFill>
                  <a:prstClr val="white"/>
                </a:solidFill>
                <a:latin typeface="Calibri" panose="020F0502020204030204"/>
              </a:rPr>
              <a:t>Earth rotates under the constellations.</a:t>
            </a:r>
          </a:p>
          <a:p>
            <a:pPr marL="707580" lvl="3" indent="-285750">
              <a:buFont typeface="Wingdings" panose="05000000000000000000" pitchFamily="2" charset="2"/>
              <a:buChar char="§"/>
            </a:pPr>
            <a:r>
              <a:rPr lang="en-US" sz="1600" dirty="0">
                <a:solidFill>
                  <a:prstClr val="white"/>
                </a:solidFill>
                <a:latin typeface="Calibri" panose="020F0502020204030204"/>
              </a:rPr>
              <a:t>Satellites move and swap peers at the poles.</a:t>
            </a:r>
          </a:p>
          <a:p>
            <a:pPr marL="707580" lvl="3" indent="-285750">
              <a:buFont typeface="Wingdings" panose="05000000000000000000" pitchFamily="2" charset="2"/>
              <a:buChar char="§"/>
            </a:pPr>
            <a:r>
              <a:rPr lang="en-US" sz="1600" dirty="0">
                <a:solidFill>
                  <a:prstClr val="white"/>
                </a:solidFill>
                <a:latin typeface="Calibri" panose="020F0502020204030204"/>
              </a:rPr>
              <a:t>Satellites change peers at the seam. </a:t>
            </a:r>
          </a:p>
          <a:p>
            <a:pPr marL="707580" lvl="3" indent="-285750">
              <a:buFont typeface="Wingdings" panose="05000000000000000000" pitchFamily="2" charset="2"/>
              <a:buChar char="§"/>
            </a:pPr>
            <a:r>
              <a:rPr lang="en-US" sz="1600" dirty="0">
                <a:solidFill>
                  <a:prstClr val="white"/>
                </a:solidFill>
                <a:latin typeface="Calibri" panose="020F0502020204030204"/>
              </a:rPr>
              <a:t>All orbits in Walker Delta with 5+ links per satellite exhibit the seam effect </a:t>
            </a:r>
          </a:p>
          <a:p>
            <a:pPr marL="555144" lvl="3" indent="-285750" fontAlgn="auto">
              <a:spcBef>
                <a:spcPts val="0"/>
              </a:spcBef>
              <a:spcAft>
                <a:spcPts val="0"/>
              </a:spcAft>
              <a:buFont typeface="Wingdings" panose="05000000000000000000" pitchFamily="2" charset="2"/>
              <a:buChar char="§"/>
            </a:pPr>
            <a:endParaRPr lang="en-US" sz="1600" dirty="0">
              <a:solidFill>
                <a:prstClr val="white"/>
              </a:solidFill>
              <a:latin typeface="Calibri" panose="020F0502020204030204"/>
            </a:endParaRPr>
          </a:p>
          <a:p>
            <a:pPr marL="342900" lvl="2" indent="-342900" fontAlgn="auto">
              <a:spcBef>
                <a:spcPts val="0"/>
              </a:spcBef>
              <a:spcAft>
                <a:spcPts val="0"/>
              </a:spcAft>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Network service orchestration</a:t>
            </a:r>
          </a:p>
          <a:p>
            <a:pPr marL="555144" lvl="3" indent="-285750" fontAlgn="auto">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Integrated/converged TN-NTN consists of nodes with different capabilities (e.g. storage, compute etc.). Resource orchestration and configuration is an essential requirement in service provisioning and delivery.</a:t>
            </a:r>
          </a:p>
          <a:p>
            <a:pPr marL="555144" lvl="3" indent="-285750" fontAlgn="auto">
              <a:spcBef>
                <a:spcPts val="0"/>
              </a:spcBef>
              <a:spcAft>
                <a:spcPts val="0"/>
              </a:spcAft>
              <a:buFont typeface="Wingdings" panose="05000000000000000000" pitchFamily="2" charset="2"/>
              <a:buChar char="§"/>
            </a:pPr>
            <a:endParaRPr lang="en-US" sz="1600" dirty="0">
              <a:solidFill>
                <a:prstClr val="white"/>
              </a:solidFill>
              <a:latin typeface="Calibri" panose="020F0502020204030204"/>
            </a:endParaRPr>
          </a:p>
        </p:txBody>
      </p:sp>
    </p:spTree>
    <p:extLst>
      <p:ext uri="{BB962C8B-B14F-4D97-AF65-F5344CB8AC3E}">
        <p14:creationId xmlns:p14="http://schemas.microsoft.com/office/powerpoint/2010/main" val="33579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430987" y="165213"/>
            <a:ext cx="10851176" cy="1056245"/>
          </a:xfrm>
        </p:spPr>
        <p:txBody>
          <a:bodyPr/>
          <a:lstStyle/>
          <a:p>
            <a:r>
              <a:rPr lang="en-US" sz="2800" dirty="0"/>
              <a:t>Networking Issues</a:t>
            </a:r>
            <a:r>
              <a:rPr lang="zh-CN" altLang="en-US" sz="2800" dirty="0"/>
              <a:t>（</a:t>
            </a:r>
            <a:r>
              <a:rPr lang="en-US" altLang="zh-CN" sz="2800" dirty="0"/>
              <a:t>3</a:t>
            </a:r>
            <a:r>
              <a:rPr lang="zh-CN" altLang="en-US" sz="2800" dirty="0"/>
              <a:t>）</a:t>
            </a:r>
            <a:r>
              <a:rPr lang="en-US" sz="2800" dirty="0"/>
              <a:t> </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6" name="TextBox 5">
            <a:extLst>
              <a:ext uri="{FF2B5EF4-FFF2-40B4-BE49-F238E27FC236}">
                <a16:creationId xmlns:a16="http://schemas.microsoft.com/office/drawing/2014/main" id="{6175C679-1F7E-4638-87A7-4B9AC72CBA06}"/>
              </a:ext>
            </a:extLst>
          </p:cNvPr>
          <p:cNvSpPr txBox="1"/>
          <p:nvPr/>
        </p:nvSpPr>
        <p:spPr>
          <a:xfrm>
            <a:off x="593472" y="1104166"/>
            <a:ext cx="9896603" cy="5160387"/>
          </a:xfrm>
          <a:prstGeom prst="rect">
            <a:avLst/>
          </a:prstGeom>
          <a:noFill/>
        </p:spPr>
        <p:txBody>
          <a:bodyPr wrap="square" rtlCol="0">
            <a:spAutoFit/>
          </a:bodyPr>
          <a:lstStyle/>
          <a:p>
            <a:pPr marL="555144" lvl="3" indent="-285750" fontAlgn="auto">
              <a:spcBef>
                <a:spcPts val="0"/>
              </a:spcBef>
              <a:spcAft>
                <a:spcPts val="0"/>
              </a:spcAft>
              <a:buFont typeface="Wingdings" panose="05000000000000000000" pitchFamily="2" charset="2"/>
              <a:buChar char="§"/>
            </a:pPr>
            <a:endParaRPr lang="en-US" sz="1600" dirty="0">
              <a:solidFill>
                <a:prstClr val="white"/>
              </a:solidFill>
              <a:latin typeface="Calibri" panose="020F0502020204030204"/>
            </a:endParaRPr>
          </a:p>
          <a:p>
            <a:pPr marL="342900" lvl="2" indent="-342900">
              <a:buFont typeface="Wingdings" panose="05000000000000000000" pitchFamily="2" charset="2"/>
              <a:buChar char="§"/>
            </a:pPr>
            <a:r>
              <a:rPr lang="en-US" b="1" dirty="0">
                <a:solidFill>
                  <a:schemeClr val="bg1"/>
                </a:solidFill>
                <a:ea typeface="Calibri" panose="020F0502020204030204" pitchFamily="34" charset="0"/>
                <a:cs typeface="Calibri" panose="020F0502020204030204" pitchFamily="34" charset="0"/>
              </a:rPr>
              <a:t>Traditional IP mechanisms should be examined in order to ensure that they work and perform well in LEO networks</a:t>
            </a:r>
          </a:p>
          <a:p>
            <a:pPr marL="666786" lvl="3" indent="-285750">
              <a:buFont typeface="Wingdings" panose="05000000000000000000" pitchFamily="2" charset="2"/>
              <a:buChar char="§"/>
            </a:pPr>
            <a:r>
              <a:rPr lang="en-US" sz="1600" dirty="0">
                <a:solidFill>
                  <a:prstClr val="white"/>
                </a:solidFill>
                <a:latin typeface="Calibri" panose="020F0502020204030204"/>
              </a:rPr>
              <a:t>Satellites’ movement breaks configurable hierarchal membership mechanisms in traditional networking.</a:t>
            </a:r>
          </a:p>
          <a:p>
            <a:pPr marL="666786" lvl="3" indent="-285750">
              <a:buFont typeface="Wingdings" panose="05000000000000000000" pitchFamily="2" charset="2"/>
              <a:buChar char="§"/>
            </a:pPr>
            <a:r>
              <a:rPr lang="en-US" sz="1600" dirty="0">
                <a:solidFill>
                  <a:prstClr val="white"/>
                </a:solidFill>
                <a:latin typeface="Calibri" panose="020F0502020204030204"/>
              </a:rPr>
              <a:t>The notion of proximity that wraps around the earth is absent in IP and cannot be handled by IP longest prefix match.</a:t>
            </a:r>
          </a:p>
          <a:p>
            <a:pPr marL="666786" lvl="3" indent="-285750">
              <a:buFont typeface="Wingdings" panose="05000000000000000000" pitchFamily="2" charset="2"/>
              <a:buChar char="§"/>
            </a:pPr>
            <a:r>
              <a:rPr lang="en-US" sz="1600" dirty="0">
                <a:solidFill>
                  <a:prstClr val="white"/>
                </a:solidFill>
                <a:latin typeface="Calibri" panose="020F0502020204030204"/>
              </a:rPr>
              <a:t>IP is NOT designed to handle frequent link events and changes in the network.</a:t>
            </a:r>
          </a:p>
          <a:p>
            <a:pPr marL="666786" lvl="3" indent="-285750">
              <a:buFont typeface="Wingdings" panose="05000000000000000000" pitchFamily="2" charset="2"/>
              <a:buChar char="§"/>
            </a:pPr>
            <a:endParaRPr lang="en-US" sz="1600" dirty="0">
              <a:solidFill>
                <a:prstClr val="white"/>
              </a:solidFill>
              <a:latin typeface="Calibri" panose="020F0502020204030204"/>
            </a:endParaRPr>
          </a:p>
          <a:p>
            <a:pPr marL="666786" lvl="3" indent="-285750">
              <a:buFont typeface="Wingdings" panose="05000000000000000000" pitchFamily="2" charset="2"/>
              <a:buChar char="§"/>
            </a:pPr>
            <a:endParaRPr lang="en-US" sz="1600" dirty="0">
              <a:solidFill>
                <a:prstClr val="white"/>
              </a:solidFill>
              <a:latin typeface="Calibri" panose="020F0502020204030204"/>
            </a:endParaRPr>
          </a:p>
          <a:p>
            <a:pPr marL="342900" lvl="2" indent="-342900" fontAlgn="auto">
              <a:lnSpc>
                <a:spcPct val="107000"/>
              </a:lnSpc>
              <a:spcBef>
                <a:spcPts val="0"/>
              </a:spcBef>
              <a:spcAft>
                <a:spcPts val="0"/>
              </a:spcAft>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Aggregation, topology and address abstraction are key features for handling large scale networks. </a:t>
            </a:r>
          </a:p>
          <a:p>
            <a:pPr marL="666786" lvl="3" indent="-285750" fontAlgn="auto">
              <a:lnSpc>
                <a:spcPct val="107000"/>
              </a:lnSpc>
              <a:spcBef>
                <a:spcPts val="0"/>
              </a:spcBef>
              <a:spcAft>
                <a:spcPts val="0"/>
              </a:spcAft>
              <a:buFont typeface="Wingdings" panose="05000000000000000000" pitchFamily="2" charset="2"/>
              <a:buChar char="§"/>
            </a:pPr>
            <a:r>
              <a:rPr lang="en-GB" sz="1600" dirty="0">
                <a:solidFill>
                  <a:prstClr val="white"/>
                </a:solidFill>
                <a:latin typeface="Calibri" panose="020F0502020204030204"/>
              </a:rPr>
              <a:t>Nodes’ movement is an obstacle in employing traditional configuration based hierarchy.</a:t>
            </a:r>
          </a:p>
          <a:p>
            <a:pPr marL="666786" lvl="3" indent="-285750" fontAlgn="auto">
              <a:lnSpc>
                <a:spcPct val="107000"/>
              </a:lnSpc>
              <a:spcBef>
                <a:spcPts val="0"/>
              </a:spcBef>
              <a:spcAft>
                <a:spcPts val="0"/>
              </a:spcAft>
              <a:buFont typeface="Wingdings" panose="05000000000000000000" pitchFamily="2" charset="2"/>
              <a:buChar char="§"/>
            </a:pPr>
            <a:r>
              <a:rPr lang="en-US" sz="1600" dirty="0">
                <a:solidFill>
                  <a:prstClr val="white"/>
                </a:solidFill>
                <a:latin typeface="Calibri" panose="020F0502020204030204"/>
              </a:rPr>
              <a:t>Satellite networks form a special Manhattan grid and are “FLAT” (i.e. They have no natural hierarchy and are wrapped on the surface of a sphere.)</a:t>
            </a:r>
          </a:p>
          <a:p>
            <a:pPr marL="381036" lvl="3" fontAlgn="auto">
              <a:lnSpc>
                <a:spcPct val="107000"/>
              </a:lnSpc>
              <a:spcBef>
                <a:spcPts val="0"/>
              </a:spcBef>
              <a:spcAft>
                <a:spcPts val="0"/>
              </a:spcAft>
            </a:pPr>
            <a:endParaRPr lang="en-GB" sz="1600" dirty="0">
              <a:solidFill>
                <a:prstClr val="white"/>
              </a:solidFill>
              <a:latin typeface="Calibri" panose="020F0502020204030204"/>
            </a:endParaRPr>
          </a:p>
          <a:p>
            <a:pPr marL="342900" lvl="2" indent="-342900" fontAlgn="auto">
              <a:lnSpc>
                <a:spcPct val="107000"/>
              </a:lnSpc>
              <a:spcBef>
                <a:spcPts val="0"/>
              </a:spcBef>
              <a:spcAft>
                <a:spcPts val="0"/>
              </a:spcAft>
              <a:buFont typeface="Wingdings" panose="05000000000000000000" pitchFamily="2" charset="2"/>
              <a:buChar char="§"/>
            </a:pPr>
            <a:r>
              <a:rPr lang="en-GB" b="1" dirty="0">
                <a:solidFill>
                  <a:schemeClr val="bg1"/>
                </a:solidFill>
                <a:ea typeface="Calibri" panose="020F0502020204030204" pitchFamily="34" charset="0"/>
                <a:cs typeface="Calibri" panose="020F0502020204030204" pitchFamily="34" charset="0"/>
              </a:rPr>
              <a:t>Exploring alternative mechanisms to support the hyper dynamic nature of NTN can prove useful.</a:t>
            </a:r>
          </a:p>
        </p:txBody>
      </p:sp>
    </p:spTree>
    <p:extLst>
      <p:ext uri="{BB962C8B-B14F-4D97-AF65-F5344CB8AC3E}">
        <p14:creationId xmlns:p14="http://schemas.microsoft.com/office/powerpoint/2010/main" val="1942366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5451F921-19DA-4BC2-B8E2-B98C17E718F1}"/>
              </a:ext>
            </a:extLst>
          </p:cNvPr>
          <p:cNvSpPr/>
          <p:nvPr/>
        </p:nvSpPr>
        <p:spPr>
          <a:xfrm>
            <a:off x="-1" y="0"/>
            <a:ext cx="12195175" cy="63821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BE85B3-7202-40E3-A86F-A042A2E9FAF1}"/>
              </a:ext>
            </a:extLst>
          </p:cNvPr>
          <p:cNvSpPr>
            <a:spLocks noGrp="1"/>
          </p:cNvSpPr>
          <p:nvPr>
            <p:ph type="ctrTitle"/>
          </p:nvPr>
        </p:nvSpPr>
        <p:spPr>
          <a:xfrm>
            <a:off x="264939" y="234187"/>
            <a:ext cx="11161240" cy="1056245"/>
          </a:xfrm>
        </p:spPr>
        <p:txBody>
          <a:bodyPr/>
          <a:lstStyle/>
          <a:p>
            <a:r>
              <a:rPr lang="en-US" dirty="0">
                <a:latin typeface="+mn-lt"/>
              </a:rPr>
              <a:t>Potential area of work</a:t>
            </a:r>
          </a:p>
        </p:txBody>
      </p:sp>
      <p:pic>
        <p:nvPicPr>
          <p:cNvPr id="9" name="图片 8">
            <a:extLst>
              <a:ext uri="{FF2B5EF4-FFF2-40B4-BE49-F238E27FC236}">
                <a16:creationId xmlns:a16="http://schemas.microsoft.com/office/drawing/2014/main" id="{21BA916F-F012-4E5E-AD23-A180F631C2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8187" y="0"/>
            <a:ext cx="610174" cy="625553"/>
          </a:xfrm>
          <a:prstGeom prst="rect">
            <a:avLst/>
          </a:prstGeom>
        </p:spPr>
      </p:pic>
      <p:sp>
        <p:nvSpPr>
          <p:cNvPr id="5" name="TextBox 4">
            <a:extLst>
              <a:ext uri="{FF2B5EF4-FFF2-40B4-BE49-F238E27FC236}">
                <a16:creationId xmlns:a16="http://schemas.microsoft.com/office/drawing/2014/main" id="{198E6BCB-C1CB-4CC2-84B6-B948088BCDE3}"/>
              </a:ext>
            </a:extLst>
          </p:cNvPr>
          <p:cNvSpPr txBox="1"/>
          <p:nvPr/>
        </p:nvSpPr>
        <p:spPr>
          <a:xfrm>
            <a:off x="336947" y="1375077"/>
            <a:ext cx="11521280" cy="5078313"/>
          </a:xfrm>
          <a:prstGeom prst="rect">
            <a:avLst/>
          </a:prstGeom>
          <a:noFill/>
        </p:spPr>
        <p:txBody>
          <a:bodyPr wrap="square" rtlCol="0">
            <a:spAutoFit/>
          </a:bodyPr>
          <a:lstStyle/>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Use of existing IP addressing and routing mechanisms.</a:t>
            </a:r>
          </a:p>
          <a:p>
            <a:pPr marL="342900" lvl="0" indent="-342900">
              <a:buFont typeface="Symbol" panose="05050102010706020507" pitchFamily="18" charset="2"/>
              <a:buChar char=""/>
            </a:pPr>
            <a:endParaRPr lang="en-GB" sz="1800" dirty="0">
              <a:solidFill>
                <a:schemeClr val="bg1"/>
              </a:solidFill>
              <a:effectLst/>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Centralised route computation and configuration.</a:t>
            </a:r>
          </a:p>
          <a:p>
            <a:pPr marL="342900" lvl="0" indent="-342900">
              <a:buFont typeface="Symbol" panose="05050102010706020507" pitchFamily="18" charset="2"/>
              <a:buChar char=""/>
            </a:pPr>
            <a:endParaRPr lang="en-GB" sz="1800" dirty="0">
              <a:solidFill>
                <a:schemeClr val="bg1"/>
              </a:solidFill>
              <a:effectLst/>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Use of multiple end-to-end tunnels for traffic forwarding.</a:t>
            </a:r>
          </a:p>
          <a:p>
            <a:pPr marL="952536" lvl="1"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Direct UE to satellite scenarios might involve some challenges here.</a:t>
            </a:r>
          </a:p>
          <a:p>
            <a:pPr marL="914400"/>
            <a:r>
              <a:rPr lang="en-GB" sz="1800" dirty="0">
                <a:solidFill>
                  <a:schemeClr val="bg1"/>
                </a:solidFill>
                <a:effectLst/>
                <a:ea typeface="Calibri" panose="020F0502020204030204" pitchFamily="34" charset="0"/>
                <a:cs typeface="Calibri" panose="020F0502020204030204" pitchFamily="34" charset="0"/>
              </a:rPr>
              <a:t> </a:t>
            </a:r>
          </a:p>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Uplinks and downlinks between single device and multiple satellites and their impact on the routing system. (i.e., Routing in the last mile). </a:t>
            </a:r>
          </a:p>
          <a:p>
            <a:pPr marL="342900" lvl="0" indent="-342900">
              <a:buFont typeface="Symbol" panose="05050102010706020507" pitchFamily="18" charset="2"/>
              <a:buChar char=""/>
            </a:pPr>
            <a:endParaRPr lang="en-GB" sz="1800" dirty="0">
              <a:solidFill>
                <a:schemeClr val="bg1"/>
              </a:solidFill>
              <a:effectLst/>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Use of Almanac based routing.</a:t>
            </a:r>
          </a:p>
          <a:p>
            <a:pPr marL="342900" lvl="0" indent="-342900">
              <a:buFont typeface="Symbol" panose="05050102010706020507" pitchFamily="18" charset="2"/>
              <a:buChar char=""/>
            </a:pPr>
            <a:endParaRPr lang="en-GB" sz="1800" dirty="0">
              <a:solidFill>
                <a:schemeClr val="bg1"/>
              </a:solidFill>
              <a:effectLst/>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New addressing and routing mechanisms to address potential issues around aggregation and abstraction techniques required to handle large flat networks.</a:t>
            </a:r>
          </a:p>
          <a:p>
            <a:pPr marL="342900" lvl="0" indent="-342900">
              <a:buFont typeface="Symbol" panose="05050102010706020507" pitchFamily="18" charset="2"/>
              <a:buChar char=""/>
            </a:pPr>
            <a:endParaRPr lang="en-GB" sz="1800" dirty="0">
              <a:solidFill>
                <a:schemeClr val="bg1"/>
              </a:solidFill>
              <a:effectLst/>
              <a:ea typeface="Calibri" panose="020F0502020204030204" pitchFamily="34" charset="0"/>
              <a:cs typeface="Calibri" panose="020F0502020204030204" pitchFamily="34" charset="0"/>
            </a:endParaRPr>
          </a:p>
          <a:p>
            <a:pPr marL="342900" lvl="0" indent="-342900">
              <a:buFont typeface="Symbol" panose="05050102010706020507" pitchFamily="18" charset="2"/>
              <a:buChar char=""/>
            </a:pPr>
            <a:r>
              <a:rPr lang="en-GB" sz="1800" dirty="0">
                <a:solidFill>
                  <a:schemeClr val="bg1"/>
                </a:solidFill>
                <a:effectLst/>
                <a:ea typeface="Calibri" panose="020F0502020204030204" pitchFamily="34" charset="0"/>
                <a:cs typeface="Calibri" panose="020F0502020204030204" pitchFamily="34" charset="0"/>
              </a:rPr>
              <a:t>Traffic engineering (TE). </a:t>
            </a:r>
            <a:br>
              <a:rPr lang="en-GB" sz="1800" dirty="0">
                <a:solidFill>
                  <a:schemeClr val="bg1"/>
                </a:solidFill>
                <a:effectLst/>
                <a:ea typeface="Calibri" panose="020F0502020204030204" pitchFamily="34" charset="0"/>
                <a:cs typeface="Calibri" panose="020F0502020204030204" pitchFamily="34" charset="0"/>
              </a:rPr>
            </a:br>
            <a:r>
              <a:rPr lang="en-GB" sz="1800" dirty="0">
                <a:solidFill>
                  <a:schemeClr val="bg1"/>
                </a:solidFill>
                <a:effectLst/>
                <a:ea typeface="Calibri" panose="020F0502020204030204" pitchFamily="34" charset="0"/>
                <a:cs typeface="Calibri" panose="020F0502020204030204" pitchFamily="34" charset="0"/>
              </a:rPr>
              <a:t>TE and constraint-based routing in satellite networks can be complex. So, I suggest for having it as an optional item in the scope.</a:t>
            </a:r>
          </a:p>
        </p:txBody>
      </p:sp>
    </p:spTree>
    <p:extLst>
      <p:ext uri="{BB962C8B-B14F-4D97-AF65-F5344CB8AC3E}">
        <p14:creationId xmlns:p14="http://schemas.microsoft.com/office/powerpoint/2010/main" val="2374462895"/>
      </p:ext>
    </p:extLst>
  </p:cSld>
  <p:clrMapOvr>
    <a:masterClrMapping/>
  </p:clrMapOvr>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31367</TotalTime>
  <Words>1718</Words>
  <Application>Microsoft Office PowerPoint</Application>
  <PresentationFormat>Custom</PresentationFormat>
  <Paragraphs>217</Paragraphs>
  <Slides>14</Slides>
  <Notes>2</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14</vt:i4>
      </vt:variant>
    </vt:vector>
  </HeadingPairs>
  <TitlesOfParts>
    <vt:vector size="29" baseType="lpstr">
      <vt:lpstr>微软雅黑</vt:lpstr>
      <vt:lpstr>黑体</vt:lpstr>
      <vt:lpstr>Arial</vt:lpstr>
      <vt:lpstr>Calibri</vt:lpstr>
      <vt:lpstr>FrutigerNext LT Light</vt:lpstr>
      <vt:lpstr>FrutigerNext LT Medium</vt:lpstr>
      <vt:lpstr>Helvetica Light</vt:lpstr>
      <vt:lpstr>Symbol</vt:lpstr>
      <vt:lpstr>Wingdings</vt:lpstr>
      <vt:lpstr>Blank</vt:lpstr>
      <vt:lpstr>内容Copytext </vt:lpstr>
      <vt:lpstr>1_内容Copytext </vt:lpstr>
      <vt:lpstr>Thank you</vt:lpstr>
      <vt:lpstr>2_内容Copytext </vt:lpstr>
      <vt:lpstr>3_内容Copytext </vt:lpstr>
      <vt:lpstr>PowerPoint Presentation</vt:lpstr>
      <vt:lpstr>PowerPoint Presentation</vt:lpstr>
      <vt:lpstr>NTN - Background and Motivations</vt:lpstr>
      <vt:lpstr>Different deployment models, different set of challenges</vt:lpstr>
      <vt:lpstr>Ecosystem evolution??? </vt:lpstr>
      <vt:lpstr>Networking Issues （1） </vt:lpstr>
      <vt:lpstr>Networking Issues （2） </vt:lpstr>
      <vt:lpstr>Networking Issues（3） </vt:lpstr>
      <vt:lpstr>Potential area of work</vt:lpstr>
      <vt:lpstr>Coverage and connection stability</vt:lpstr>
      <vt:lpstr>Additional topics for consideration</vt:lpstr>
      <vt:lpstr>Standardisation Aspects (1)</vt:lpstr>
      <vt:lpstr>Standardisation Aspects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Arashmid Akhavain</cp:lastModifiedBy>
  <cp:revision>467</cp:revision>
  <dcterms:created xsi:type="dcterms:W3CDTF">2014-09-24T01:01:53Z</dcterms:created>
  <dcterms:modified xsi:type="dcterms:W3CDTF">2024-11-04T09:45:35Z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(3)LnZC7oz8To7Y22xH3O/e8/X6gkcAfRUeHpPKe9auJUq9yzXFzrGV+j1DVZzgI0EDzC0+5uAn
JRM3s2IrrRCN1xLLc5QCYMfFYASWKQEv6iy1EnUE8rYaLKTG6HQjCqbkdbEQ9AilA4wlcUGp
M+k9aV/YBB7bikGlSXRZgKrcuKUoPTRW/pwdIjDDNwoeATG48Nbp4PibsYPQdwtvyHcMCRzq
oFE7OBQURzIUP5l6z3</vt:lpwstr>
  </property>
  <property fmtid="{D5CDD505-2E9C-101B-9397-08002B2CF9AE}" pid="3" name="_new_ms_pID_725431">
    <vt:lpwstr>HT427Rj6lAztVHZEJkxSciTysHWHm3pp5pN5bdc8jI+R61LnM43/Id
OJR/5SFPGpxMNY+Ik687ggiaLVMQscvYPOkYpYvR1VHcjWO8LpQ8Jk53dz+OU+dlYUxEyVKl
nYzFJYTuHXU49As1XFzB/2i2wAX+Yjn1QhbYw+qyfxCE4z7K7zPku/WWV3NPVhG2wti/wSUD
AM0CoU+WY5x1lW5yWyWZ3mYynTqhsmvMoz2Q</vt:lpwstr>
  </property>
  <property fmtid="{D5CDD505-2E9C-101B-9397-08002B2CF9AE}" pid="4" name="_new_ms_pID_725432">
    <vt:lpwstr>of/ts7Wz4tkV5CWwOAx2QBtKm6tC/Xu4PptY
e8yjtgJI/F4gvLnqMJLIFc4L3zL3adNOX5ClTsL7BprpsyLPcNPaVLnaJJkx23gviqr0Df3e
</vt:lpwstr>
  </property>
  <property fmtid="{D5CDD505-2E9C-101B-9397-08002B2CF9AE}" pid="5" name="_2015_ms_pID_725343">
    <vt:lpwstr>(3)7HVR2+kTAA8YW9nCog10z3qN1J3q0IVgGHK0jSBHVIrXCQV0qBj9j5Dr9I/UhL8PMpAoL/X/
HKrmsvSrrTYV9BKGYISNJbbor9OdEyZwh3JbLXGMydPtxn2qTDcJ2rfQqQ20RaS4U5QAA9nk
0kCEkG2u7o9/5TEqiGEcTlxtD4Hv+OqX48UxUl2E2Bvw0szv15M2ZWrn328Ecm3G8RwD/46r
zICnYkH5RnN0BIYShT</vt:lpwstr>
  </property>
  <property fmtid="{D5CDD505-2E9C-101B-9397-08002B2CF9AE}" pid="6" name="_2015_ms_pID_7253431">
    <vt:lpwstr>vBAQYZ7DpjwsTqs+nx50XozUFxcgfReBohhwtJqqD31M5Nnepxaaps
AC7dZodZ6MfnmIyjiCjd+GEURxru4/rsI6uBLAyU0jW9Wx9vg9VWTZ+4/m/8GHvJLBWtQfVh
63MSUW2xKo89h5tuI35SWlx2MybNkAPi5AUdFWtdtNlfQ684HE2vDoLYMeBUOn7EzVEAVsWs
VxcKghk6AKo6BZ6hUycev4GuccVNeE3rkaX7</vt:lpwstr>
  </property>
  <property fmtid="{D5CDD505-2E9C-101B-9397-08002B2CF9AE}" pid="7" name="_2015_ms_pID_7253432">
    <vt:lpwstr>ECdwABZnjp28/b41xr0Dg/G8ijVDDgOKKwZ2
mp9dqnfgIEDCm0bz0A/vjFQPUWvDtg==</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1698108625</vt:lpwstr>
  </property>
</Properties>
</file>